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Alexandria Bold" panose="020B0604020202020204" charset="-78"/>
      <p:regular r:id="rId18"/>
    </p:embeddedFont>
    <p:embeddedFont>
      <p:font typeface="Times New Roman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9" d="100"/>
          <a:sy n="59" d="100"/>
        </p:scale>
        <p:origin x="605"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svg>
</file>

<file path=ppt/media/image11.png>
</file>

<file path=ppt/media/image12.svg>
</file>

<file path=ppt/media/image13.jpeg>
</file>

<file path=ppt/media/image14.jpeg>
</file>

<file path=ppt/media/image15.jpeg>
</file>

<file path=ppt/media/image16.jpeg>
</file>

<file path=ppt/media/image17.jpeg>
</file>

<file path=ppt/media/image18.jpeg>
</file>

<file path=ppt/media/image19.jpeg>
</file>

<file path=ppt/media/image2.svg>
</file>

<file path=ppt/media/image20.jpeg>
</file>

<file path=ppt/media/image21.jpeg>
</file>

<file path=ppt/media/image22.jpeg>
</file>

<file path=ppt/media/image23.jpe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4.svg>
</file>

<file path=ppt/media/image5.png>
</file>

<file path=ppt/media/image6.sv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slideLayout" Target="../slideLayouts/slideLayout7.xml"/><Relationship Id="rId7" Type="http://schemas.openxmlformats.org/officeDocument/2006/relationships/image" Target="../media/image10.sv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2.sv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svg"/><Relationship Id="rId7"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10.sv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8.svg"/><Relationship Id="rId7" Type="http://schemas.openxmlformats.org/officeDocument/2006/relationships/image" Target="../media/image10.svg"/><Relationship Id="rId2" Type="http://schemas.openxmlformats.org/officeDocument/2006/relationships/image" Target="../media/image27.pn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30.png"/><Relationship Id="rId5" Type="http://schemas.openxmlformats.org/officeDocument/2006/relationships/image" Target="../media/image2.svg"/><Relationship Id="rId10" Type="http://schemas.openxmlformats.org/officeDocument/2006/relationships/image" Target="../media/image29.png"/><Relationship Id="rId4" Type="http://schemas.openxmlformats.org/officeDocument/2006/relationships/image" Target="../media/image1.png"/><Relationship Id="rId9" Type="http://schemas.openxmlformats.org/officeDocument/2006/relationships/image" Target="../media/image12.sv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sv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4.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0.sv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6.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0.sv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8.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jpeg"/><Relationship Id="rId5" Type="http://schemas.openxmlformats.org/officeDocument/2006/relationships/image" Target="../media/image10.sv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0.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0.sv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2.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1.jpeg"/><Relationship Id="rId5" Type="http://schemas.openxmlformats.org/officeDocument/2006/relationships/image" Target="../media/image10.sv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598671" y="-1743170"/>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400000" flipH="1" flipV="1">
            <a:off x="13890343" y="5516388"/>
            <a:ext cx="4840370" cy="6758253"/>
          </a:xfrm>
          <a:custGeom>
            <a:avLst/>
            <a:gdLst/>
            <a:ahLst/>
            <a:cxnLst/>
            <a:rect l="l" t="t" r="r" b="b"/>
            <a:pathLst>
              <a:path w="4840370" h="6758253">
                <a:moveTo>
                  <a:pt x="4840371" y="6758253"/>
                </a:moveTo>
                <a:lnTo>
                  <a:pt x="0" y="6758253"/>
                </a:lnTo>
                <a:lnTo>
                  <a:pt x="0" y="0"/>
                </a:lnTo>
                <a:lnTo>
                  <a:pt x="4840371" y="0"/>
                </a:lnTo>
                <a:lnTo>
                  <a:pt x="4840371" y="6758253"/>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212327" flipH="1">
            <a:off x="-1633813" y="4706943"/>
            <a:ext cx="7684967" cy="7684967"/>
          </a:xfrm>
          <a:custGeom>
            <a:avLst/>
            <a:gdLst/>
            <a:ahLst/>
            <a:cxnLst/>
            <a:rect l="l" t="t" r="r" b="b"/>
            <a:pathLst>
              <a:path w="7684967" h="7684967">
                <a:moveTo>
                  <a:pt x="7684968" y="0"/>
                </a:moveTo>
                <a:lnTo>
                  <a:pt x="0" y="0"/>
                </a:lnTo>
                <a:lnTo>
                  <a:pt x="0" y="7684968"/>
                </a:lnTo>
                <a:lnTo>
                  <a:pt x="7684968" y="7684968"/>
                </a:lnTo>
                <a:lnTo>
                  <a:pt x="7684968"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flipH="1">
            <a:off x="-2020970" y="4706943"/>
            <a:ext cx="7684967" cy="7684967"/>
          </a:xfrm>
          <a:custGeom>
            <a:avLst/>
            <a:gdLst/>
            <a:ahLst/>
            <a:cxnLst/>
            <a:rect l="l" t="t" r="r" b="b"/>
            <a:pathLst>
              <a:path w="7684967" h="7684967">
                <a:moveTo>
                  <a:pt x="7684968" y="0"/>
                </a:moveTo>
                <a:lnTo>
                  <a:pt x="0" y="0"/>
                </a:lnTo>
                <a:lnTo>
                  <a:pt x="0" y="7684968"/>
                </a:lnTo>
                <a:lnTo>
                  <a:pt x="7684968" y="7684968"/>
                </a:lnTo>
                <a:lnTo>
                  <a:pt x="7684968"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rot="-176744" flipV="1">
            <a:off x="12281842" y="-3234705"/>
            <a:ext cx="6992792" cy="6992792"/>
          </a:xfrm>
          <a:custGeom>
            <a:avLst/>
            <a:gdLst/>
            <a:ahLst/>
            <a:cxnLst/>
            <a:rect l="l" t="t" r="r" b="b"/>
            <a:pathLst>
              <a:path w="6992792" h="6992792">
                <a:moveTo>
                  <a:pt x="0" y="6992792"/>
                </a:moveTo>
                <a:lnTo>
                  <a:pt x="6992792" y="6992792"/>
                </a:lnTo>
                <a:lnTo>
                  <a:pt x="6992792" y="0"/>
                </a:lnTo>
                <a:lnTo>
                  <a:pt x="0" y="0"/>
                </a:lnTo>
                <a:lnTo>
                  <a:pt x="0" y="6992792"/>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flipV="1">
            <a:off x="12348517" y="-3496396"/>
            <a:ext cx="6992792" cy="6992792"/>
          </a:xfrm>
          <a:custGeom>
            <a:avLst/>
            <a:gdLst/>
            <a:ahLst/>
            <a:cxnLst/>
            <a:rect l="l" t="t" r="r" b="b"/>
            <a:pathLst>
              <a:path w="6992792" h="6992792">
                <a:moveTo>
                  <a:pt x="0" y="6992792"/>
                </a:moveTo>
                <a:lnTo>
                  <a:pt x="6992792" y="6992792"/>
                </a:lnTo>
                <a:lnTo>
                  <a:pt x="6992792" y="0"/>
                </a:lnTo>
                <a:lnTo>
                  <a:pt x="0" y="0"/>
                </a:lnTo>
                <a:lnTo>
                  <a:pt x="0" y="6992792"/>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1382726" y="2040566"/>
            <a:ext cx="5348818" cy="5332755"/>
          </a:xfrm>
          <a:custGeom>
            <a:avLst/>
            <a:gdLst/>
            <a:ahLst/>
            <a:cxnLst/>
            <a:rect l="l" t="t" r="r" b="b"/>
            <a:pathLst>
              <a:path w="5348818" h="5332755">
                <a:moveTo>
                  <a:pt x="0" y="0"/>
                </a:moveTo>
                <a:lnTo>
                  <a:pt x="5348818" y="0"/>
                </a:lnTo>
                <a:lnTo>
                  <a:pt x="5348818" y="5332755"/>
                </a:lnTo>
                <a:lnTo>
                  <a:pt x="0" y="5332755"/>
                </a:lnTo>
                <a:lnTo>
                  <a:pt x="0" y="0"/>
                </a:lnTo>
                <a:close/>
              </a:path>
            </a:pathLst>
          </a:custGeom>
          <a:blipFill>
            <a:blip r:embed="rId8"/>
            <a:stretch>
              <a:fillRect/>
            </a:stretch>
          </a:blipFill>
        </p:spPr>
      </p:sp>
      <p:sp>
        <p:nvSpPr>
          <p:cNvPr id="9" name="Freeform 9"/>
          <p:cNvSpPr/>
          <p:nvPr/>
        </p:nvSpPr>
        <p:spPr>
          <a:xfrm>
            <a:off x="7229774" y="3635038"/>
            <a:ext cx="10029526" cy="2143811"/>
          </a:xfrm>
          <a:custGeom>
            <a:avLst/>
            <a:gdLst/>
            <a:ahLst/>
            <a:cxnLst/>
            <a:rect l="l" t="t" r="r" b="b"/>
            <a:pathLst>
              <a:path w="10029526" h="2143811">
                <a:moveTo>
                  <a:pt x="0" y="0"/>
                </a:moveTo>
                <a:lnTo>
                  <a:pt x="10029526" y="0"/>
                </a:lnTo>
                <a:lnTo>
                  <a:pt x="10029526" y="2143811"/>
                </a:lnTo>
                <a:lnTo>
                  <a:pt x="0" y="2143811"/>
                </a:lnTo>
                <a:lnTo>
                  <a:pt x="0" y="0"/>
                </a:lnTo>
                <a:close/>
              </a:path>
            </a:pathLst>
          </a:custGeom>
          <a:blipFill>
            <a:blip r:embed="rId9"/>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450576" y="-1479894"/>
            <a:ext cx="4840370" cy="6758253"/>
          </a:xfrm>
          <a:custGeom>
            <a:avLst/>
            <a:gdLst/>
            <a:ahLst/>
            <a:cxnLst/>
            <a:rect l="l" t="t" r="r" b="b"/>
            <a:pathLst>
              <a:path w="4840370" h="6758253">
                <a:moveTo>
                  <a:pt x="0" y="0"/>
                </a:moveTo>
                <a:lnTo>
                  <a:pt x="4840371" y="0"/>
                </a:lnTo>
                <a:lnTo>
                  <a:pt x="4840371"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 name="Freeform 3"/>
          <p:cNvSpPr/>
          <p:nvPr/>
        </p:nvSpPr>
        <p:spPr>
          <a:xfrm rot="-574333">
            <a:off x="-244708"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pic>
        <p:nvPicPr>
          <p:cNvPr id="4" name="Picture 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srcRect/>
          <a:stretch>
            <a:fillRect/>
          </a:stretch>
        </p:blipFill>
        <p:spPr>
          <a:xfrm>
            <a:off x="1428750" y="1648746"/>
            <a:ext cx="15430500" cy="8229600"/>
          </a:xfrm>
          <a:prstGeom prst="rect">
            <a:avLst/>
          </a:prstGeom>
        </p:spPr>
      </p:pic>
      <p:sp>
        <p:nvSpPr>
          <p:cNvPr id="5" name="TextBox 5"/>
          <p:cNvSpPr txBox="1"/>
          <p:nvPr/>
        </p:nvSpPr>
        <p:spPr>
          <a:xfrm>
            <a:off x="3158747" y="208629"/>
            <a:ext cx="11970506" cy="1440117"/>
          </a:xfrm>
          <a:prstGeom prst="rect">
            <a:avLst/>
          </a:prstGeom>
        </p:spPr>
        <p:txBody>
          <a:bodyPr lIns="0" tIns="0" rIns="0" bIns="0" rtlCol="0" anchor="t">
            <a:spAutoFit/>
          </a:bodyPr>
          <a:lstStyle/>
          <a:p>
            <a:pPr algn="ctr">
              <a:lnSpc>
                <a:spcPts val="11448"/>
              </a:lnSpc>
            </a:pPr>
            <a:r>
              <a:rPr lang="en-US" sz="8177">
                <a:solidFill>
                  <a:srgbClr val="ECEFF4"/>
                </a:solidFill>
                <a:latin typeface="Times New Roman"/>
                <a:ea typeface="Times New Roman"/>
                <a:cs typeface="Times New Roman"/>
                <a:sym typeface="Times New Roman"/>
              </a:rPr>
              <a:t>SILENTLINK</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598671" y="-1743170"/>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74333">
            <a:off x="-598671"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4039846" y="4629696"/>
            <a:ext cx="3352128" cy="3352128"/>
          </a:xfrm>
          <a:custGeom>
            <a:avLst/>
            <a:gdLst/>
            <a:ahLst/>
            <a:cxnLst/>
            <a:rect l="l" t="t" r="r" b="b"/>
            <a:pathLst>
              <a:path w="3352128" h="3352128">
                <a:moveTo>
                  <a:pt x="0" y="0"/>
                </a:moveTo>
                <a:lnTo>
                  <a:pt x="3352128" y="0"/>
                </a:lnTo>
                <a:lnTo>
                  <a:pt x="3352128" y="3352128"/>
                </a:lnTo>
                <a:lnTo>
                  <a:pt x="0" y="3352128"/>
                </a:lnTo>
                <a:lnTo>
                  <a:pt x="0" y="0"/>
                </a:lnTo>
                <a:close/>
              </a:path>
            </a:pathLst>
          </a:custGeom>
          <a:blipFill>
            <a:blip r:embed="rId6"/>
            <a:stretch>
              <a:fillRect/>
            </a:stretch>
          </a:blipFill>
        </p:spPr>
      </p:sp>
      <p:sp>
        <p:nvSpPr>
          <p:cNvPr id="5" name="Freeform 5"/>
          <p:cNvSpPr/>
          <p:nvPr/>
        </p:nvSpPr>
        <p:spPr>
          <a:xfrm>
            <a:off x="1645140" y="3139230"/>
            <a:ext cx="3346339" cy="2461568"/>
          </a:xfrm>
          <a:custGeom>
            <a:avLst/>
            <a:gdLst/>
            <a:ahLst/>
            <a:cxnLst/>
            <a:rect l="l" t="t" r="r" b="b"/>
            <a:pathLst>
              <a:path w="3346339" h="2461568">
                <a:moveTo>
                  <a:pt x="0" y="0"/>
                </a:moveTo>
                <a:lnTo>
                  <a:pt x="3346340" y="0"/>
                </a:lnTo>
                <a:lnTo>
                  <a:pt x="3346340" y="2461568"/>
                </a:lnTo>
                <a:lnTo>
                  <a:pt x="0" y="2461568"/>
                </a:lnTo>
                <a:lnTo>
                  <a:pt x="0" y="0"/>
                </a:lnTo>
                <a:close/>
              </a:path>
            </a:pathLst>
          </a:custGeom>
          <a:blipFill>
            <a:blip r:embed="rId7"/>
            <a:stretch>
              <a:fillRect l="-3498" r="-3498"/>
            </a:stretch>
          </a:blipFill>
        </p:spPr>
      </p:sp>
      <p:sp>
        <p:nvSpPr>
          <p:cNvPr id="6" name="Freeform 6"/>
          <p:cNvSpPr/>
          <p:nvPr/>
        </p:nvSpPr>
        <p:spPr>
          <a:xfrm>
            <a:off x="1205951" y="7333858"/>
            <a:ext cx="4224717" cy="2275548"/>
          </a:xfrm>
          <a:custGeom>
            <a:avLst/>
            <a:gdLst/>
            <a:ahLst/>
            <a:cxnLst/>
            <a:rect l="l" t="t" r="r" b="b"/>
            <a:pathLst>
              <a:path w="4224717" h="2275548">
                <a:moveTo>
                  <a:pt x="0" y="0"/>
                </a:moveTo>
                <a:lnTo>
                  <a:pt x="4224718" y="0"/>
                </a:lnTo>
                <a:lnTo>
                  <a:pt x="4224718" y="2275548"/>
                </a:lnTo>
                <a:lnTo>
                  <a:pt x="0" y="2275548"/>
                </a:lnTo>
                <a:lnTo>
                  <a:pt x="0" y="0"/>
                </a:lnTo>
                <a:close/>
              </a:path>
            </a:pathLst>
          </a:custGeom>
          <a:blipFill>
            <a:blip r:embed="rId8"/>
            <a:stretch>
              <a:fillRect l="-1297" r="-1297"/>
            </a:stretch>
          </a:blipFill>
        </p:spPr>
      </p:sp>
      <p:sp>
        <p:nvSpPr>
          <p:cNvPr id="7" name="TextBox 7"/>
          <p:cNvSpPr txBox="1"/>
          <p:nvPr/>
        </p:nvSpPr>
        <p:spPr>
          <a:xfrm>
            <a:off x="4541415" y="208629"/>
            <a:ext cx="9205169" cy="1440117"/>
          </a:xfrm>
          <a:prstGeom prst="rect">
            <a:avLst/>
          </a:prstGeom>
        </p:spPr>
        <p:txBody>
          <a:bodyPr lIns="0" tIns="0" rIns="0" bIns="0" rtlCol="0" anchor="t">
            <a:spAutoFit/>
          </a:bodyPr>
          <a:lstStyle/>
          <a:p>
            <a:pPr algn="ctr">
              <a:lnSpc>
                <a:spcPts val="11448"/>
              </a:lnSpc>
            </a:pPr>
            <a:r>
              <a:rPr lang="en-US" sz="8177">
                <a:solidFill>
                  <a:srgbClr val="ECEFF4"/>
                </a:solidFill>
                <a:latin typeface="Times New Roman"/>
                <a:ea typeface="Times New Roman"/>
                <a:cs typeface="Times New Roman"/>
                <a:sym typeface="Times New Roman"/>
              </a:rPr>
              <a:t>TEKNİK MİMARİ</a:t>
            </a:r>
          </a:p>
        </p:txBody>
      </p:sp>
      <p:sp>
        <p:nvSpPr>
          <p:cNvPr id="8" name="TextBox 8"/>
          <p:cNvSpPr txBox="1"/>
          <p:nvPr/>
        </p:nvSpPr>
        <p:spPr>
          <a:xfrm>
            <a:off x="2061017" y="1840499"/>
            <a:ext cx="15198283" cy="1076325"/>
          </a:xfrm>
          <a:prstGeom prst="rect">
            <a:avLst/>
          </a:prstGeom>
        </p:spPr>
        <p:txBody>
          <a:bodyPr lIns="0" tIns="0" rIns="0" bIns="0" rtlCol="0" anchor="t">
            <a:spAutoFit/>
          </a:bodyPr>
          <a:lstStyle/>
          <a:p>
            <a:pPr algn="l">
              <a:lnSpc>
                <a:spcPts val="4200"/>
              </a:lnSpc>
            </a:pPr>
            <a:r>
              <a:rPr lang="en-US" sz="3000">
                <a:solidFill>
                  <a:srgbClr val="D9D9D9"/>
                </a:solidFill>
                <a:latin typeface="Times New Roman"/>
                <a:ea typeface="Times New Roman"/>
                <a:cs typeface="Times New Roman"/>
                <a:sym typeface="Times New Roman"/>
              </a:rPr>
              <a:t>Projemiz, Microsoft Azure’un üç temel servisini, iki yönlü çeviri için gerçek zamanlı olarak bir araya getiriyor.</a:t>
            </a:r>
          </a:p>
        </p:txBody>
      </p:sp>
      <p:sp>
        <p:nvSpPr>
          <p:cNvPr id="9" name="TextBox 9"/>
          <p:cNvSpPr txBox="1"/>
          <p:nvPr/>
        </p:nvSpPr>
        <p:spPr>
          <a:xfrm>
            <a:off x="5200641" y="3490539"/>
            <a:ext cx="11521825" cy="950595"/>
          </a:xfrm>
          <a:prstGeom prst="rect">
            <a:avLst/>
          </a:prstGeom>
        </p:spPr>
        <p:txBody>
          <a:bodyPr lIns="0" tIns="0" rIns="0" bIns="0" rtlCol="0" anchor="t">
            <a:spAutoFit/>
          </a:bodyPr>
          <a:lstStyle/>
          <a:p>
            <a:pPr algn="l">
              <a:lnSpc>
                <a:spcPts val="3779"/>
              </a:lnSpc>
              <a:spcBef>
                <a:spcPct val="0"/>
              </a:spcBef>
            </a:pPr>
            <a:r>
              <a:rPr lang="en-US" sz="2699" b="1">
                <a:solidFill>
                  <a:srgbClr val="ECEFF4"/>
                </a:solidFill>
                <a:latin typeface="Times New Roman Bold"/>
                <a:ea typeface="Times New Roman Bold"/>
                <a:cs typeface="Times New Roman Bold"/>
                <a:sym typeface="Times New Roman Bold"/>
              </a:rPr>
              <a:t>Azure Speech Services:</a:t>
            </a:r>
            <a:r>
              <a:rPr lang="en-US" sz="2699" b="1">
                <a:solidFill>
                  <a:srgbClr val="A6A6A6"/>
                </a:solidFill>
                <a:latin typeface="Times New Roman Bold"/>
                <a:ea typeface="Times New Roman Bold"/>
                <a:cs typeface="Times New Roman Bold"/>
                <a:sym typeface="Times New Roman Bold"/>
              </a:rPr>
              <a:t> </a:t>
            </a:r>
            <a:r>
              <a:rPr lang="en-US" sz="2699">
                <a:solidFill>
                  <a:srgbClr val="D9D9D9"/>
                </a:solidFill>
                <a:latin typeface="Times New Roman"/>
                <a:ea typeface="Times New Roman"/>
                <a:cs typeface="Times New Roman"/>
                <a:sym typeface="Times New Roman"/>
              </a:rPr>
              <a:t>Konuşma tanıma ve konuşmadan metne (Speech-to-Text) gerçek zamanlı çeviri gibi sesle ilgili işlemleri gerçekleştiren bir hizmettir.</a:t>
            </a:r>
          </a:p>
        </p:txBody>
      </p:sp>
      <p:sp>
        <p:nvSpPr>
          <p:cNvPr id="10" name="TextBox 10"/>
          <p:cNvSpPr txBox="1"/>
          <p:nvPr/>
        </p:nvSpPr>
        <p:spPr>
          <a:xfrm>
            <a:off x="1645140" y="5720568"/>
            <a:ext cx="12394706" cy="1426845"/>
          </a:xfrm>
          <a:prstGeom prst="rect">
            <a:avLst/>
          </a:prstGeom>
        </p:spPr>
        <p:txBody>
          <a:bodyPr lIns="0" tIns="0" rIns="0" bIns="0" rtlCol="0" anchor="t">
            <a:spAutoFit/>
          </a:bodyPr>
          <a:lstStyle/>
          <a:p>
            <a:pPr algn="l">
              <a:lnSpc>
                <a:spcPts val="3779"/>
              </a:lnSpc>
              <a:spcBef>
                <a:spcPct val="0"/>
              </a:spcBef>
            </a:pPr>
            <a:r>
              <a:rPr lang="en-US" sz="2699" b="1">
                <a:solidFill>
                  <a:srgbClr val="ECEFF4"/>
                </a:solidFill>
                <a:latin typeface="Times New Roman Bold"/>
                <a:ea typeface="Times New Roman Bold"/>
                <a:cs typeface="Times New Roman Bold"/>
                <a:sym typeface="Times New Roman Bold"/>
              </a:rPr>
              <a:t>Azure Cognitive Services</a:t>
            </a:r>
            <a:r>
              <a:rPr lang="en-US" sz="2699" b="1">
                <a:solidFill>
                  <a:srgbClr val="A6A6A6"/>
                </a:solidFill>
                <a:latin typeface="Times New Roman Bold"/>
                <a:ea typeface="Times New Roman Bold"/>
                <a:cs typeface="Times New Roman Bold"/>
                <a:sym typeface="Times New Roman Bold"/>
              </a:rPr>
              <a:t>: </a:t>
            </a:r>
            <a:r>
              <a:rPr lang="en-US" sz="2699">
                <a:solidFill>
                  <a:srgbClr val="D9D9D9"/>
                </a:solidFill>
                <a:latin typeface="Times New Roman"/>
                <a:ea typeface="Times New Roman"/>
                <a:cs typeface="Times New Roman"/>
                <a:sym typeface="Times New Roman"/>
              </a:rPr>
              <a:t>Bulut tabanlı yapay zeka API’leri ve araçlar sunar. Görüntü, metin, konuşma ve dil işleme gibi görevleri uygulamalara entegre ederek akıllı özellikler eklemeyi sağlar.</a:t>
            </a:r>
          </a:p>
        </p:txBody>
      </p:sp>
      <p:sp>
        <p:nvSpPr>
          <p:cNvPr id="11" name="TextBox 11"/>
          <p:cNvSpPr txBox="1"/>
          <p:nvPr/>
        </p:nvSpPr>
        <p:spPr>
          <a:xfrm>
            <a:off x="5217349" y="8105649"/>
            <a:ext cx="11505117" cy="1426845"/>
          </a:xfrm>
          <a:prstGeom prst="rect">
            <a:avLst/>
          </a:prstGeom>
        </p:spPr>
        <p:txBody>
          <a:bodyPr lIns="0" tIns="0" rIns="0" bIns="0" rtlCol="0" anchor="t">
            <a:spAutoFit/>
          </a:bodyPr>
          <a:lstStyle/>
          <a:p>
            <a:pPr algn="l">
              <a:lnSpc>
                <a:spcPts val="3779"/>
              </a:lnSpc>
              <a:spcBef>
                <a:spcPct val="0"/>
              </a:spcBef>
            </a:pPr>
            <a:r>
              <a:rPr lang="en-US" sz="2699" b="1">
                <a:solidFill>
                  <a:srgbClr val="ECEFF4"/>
                </a:solidFill>
                <a:latin typeface="Times New Roman Bold"/>
                <a:ea typeface="Times New Roman Bold"/>
                <a:cs typeface="Times New Roman Bold"/>
                <a:sym typeface="Times New Roman Bold"/>
              </a:rPr>
              <a:t>Azure Custom Vision</a:t>
            </a:r>
            <a:r>
              <a:rPr lang="en-US" sz="2699" b="1">
                <a:solidFill>
                  <a:srgbClr val="A6A6A6"/>
                </a:solidFill>
                <a:latin typeface="Times New Roman Bold"/>
                <a:ea typeface="Times New Roman Bold"/>
                <a:cs typeface="Times New Roman Bold"/>
                <a:sym typeface="Times New Roman Bold"/>
              </a:rPr>
              <a:t>:</a:t>
            </a:r>
            <a:r>
              <a:rPr lang="en-US" sz="2699">
                <a:solidFill>
                  <a:srgbClr val="D9D9D9"/>
                </a:solidFill>
                <a:latin typeface="Times New Roman"/>
                <a:ea typeface="Times New Roman"/>
                <a:cs typeface="Times New Roman"/>
                <a:sym typeface="Times New Roman"/>
              </a:rPr>
              <a:t> Görüntü tanıma için özel modeller oluşturmayı ve eğitmeyi sağlar. Kullanıcılar kendi veri setleriyle model eğiterek nesne tanıma ve sınıflandırma yapabilir.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6" name="Freeform 6"/>
          <p:cNvSpPr/>
          <p:nvPr/>
        </p:nvSpPr>
        <p:spPr>
          <a:xfrm>
            <a:off x="11206935" y="3977328"/>
            <a:ext cx="7081065" cy="2057021"/>
          </a:xfrm>
          <a:custGeom>
            <a:avLst/>
            <a:gdLst/>
            <a:ahLst/>
            <a:cxnLst/>
            <a:rect l="l" t="t" r="r" b="b"/>
            <a:pathLst>
              <a:path w="8167496" h="1971525">
                <a:moveTo>
                  <a:pt x="0" y="0"/>
                </a:moveTo>
                <a:lnTo>
                  <a:pt x="8167496" y="0"/>
                </a:lnTo>
                <a:lnTo>
                  <a:pt x="8167496" y="1971526"/>
                </a:lnTo>
                <a:lnTo>
                  <a:pt x="0" y="19715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Freeform 2"/>
          <p:cNvSpPr/>
          <p:nvPr/>
        </p:nvSpPr>
        <p:spPr>
          <a:xfrm rot="5400000">
            <a:off x="-598671" y="-1743170"/>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 name="Freeform 3"/>
          <p:cNvSpPr/>
          <p:nvPr/>
        </p:nvSpPr>
        <p:spPr>
          <a:xfrm rot="-574333">
            <a:off x="-598671"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4" name="Freeform 4"/>
          <p:cNvSpPr/>
          <p:nvPr/>
        </p:nvSpPr>
        <p:spPr>
          <a:xfrm>
            <a:off x="1666665" y="2939139"/>
            <a:ext cx="309697" cy="309697"/>
          </a:xfrm>
          <a:custGeom>
            <a:avLst/>
            <a:gdLst/>
            <a:ahLst/>
            <a:cxnLst/>
            <a:rect l="l" t="t" r="r" b="b"/>
            <a:pathLst>
              <a:path w="309697" h="309697">
                <a:moveTo>
                  <a:pt x="0" y="0"/>
                </a:moveTo>
                <a:lnTo>
                  <a:pt x="309698" y="0"/>
                </a:lnTo>
                <a:lnTo>
                  <a:pt x="309698" y="309697"/>
                </a:lnTo>
                <a:lnTo>
                  <a:pt x="0" y="30969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5" name="Freeform 5"/>
          <p:cNvSpPr/>
          <p:nvPr/>
        </p:nvSpPr>
        <p:spPr>
          <a:xfrm>
            <a:off x="1666665" y="6609062"/>
            <a:ext cx="309697" cy="309697"/>
          </a:xfrm>
          <a:custGeom>
            <a:avLst/>
            <a:gdLst/>
            <a:ahLst/>
            <a:cxnLst/>
            <a:rect l="l" t="t" r="r" b="b"/>
            <a:pathLst>
              <a:path w="309697" h="309697">
                <a:moveTo>
                  <a:pt x="0" y="0"/>
                </a:moveTo>
                <a:lnTo>
                  <a:pt x="309698" y="0"/>
                </a:lnTo>
                <a:lnTo>
                  <a:pt x="309698" y="309697"/>
                </a:lnTo>
                <a:lnTo>
                  <a:pt x="0" y="30969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7" name="Freeform 7"/>
          <p:cNvSpPr/>
          <p:nvPr/>
        </p:nvSpPr>
        <p:spPr>
          <a:xfrm>
            <a:off x="10852049" y="2272664"/>
            <a:ext cx="7714870" cy="5140032"/>
          </a:xfrm>
          <a:custGeom>
            <a:avLst/>
            <a:gdLst/>
            <a:ahLst/>
            <a:cxnLst/>
            <a:rect l="l" t="t" r="r" b="b"/>
            <a:pathLst>
              <a:path w="7714870" h="5140032">
                <a:moveTo>
                  <a:pt x="0" y="0"/>
                </a:moveTo>
                <a:lnTo>
                  <a:pt x="7714870" y="0"/>
                </a:lnTo>
                <a:lnTo>
                  <a:pt x="7714870" y="5140032"/>
                </a:lnTo>
                <a:lnTo>
                  <a:pt x="0" y="5140032"/>
                </a:lnTo>
                <a:lnTo>
                  <a:pt x="0" y="0"/>
                </a:lnTo>
                <a:close/>
              </a:path>
            </a:pathLst>
          </a:custGeom>
          <a:blipFill>
            <a:blip r:embed="rId10"/>
            <a:stretch>
              <a:fillRect/>
            </a:stretch>
          </a:blipFill>
        </p:spPr>
      </p:sp>
      <p:sp>
        <p:nvSpPr>
          <p:cNvPr id="8" name="Freeform 8"/>
          <p:cNvSpPr/>
          <p:nvPr/>
        </p:nvSpPr>
        <p:spPr>
          <a:xfrm>
            <a:off x="4354" y="8058125"/>
            <a:ext cx="6400800" cy="1804089"/>
          </a:xfrm>
          <a:custGeom>
            <a:avLst/>
            <a:gdLst/>
            <a:ahLst/>
            <a:cxnLst/>
            <a:rect l="l" t="t" r="r" b="b"/>
            <a:pathLst>
              <a:path w="8167496" h="1971525">
                <a:moveTo>
                  <a:pt x="0" y="0"/>
                </a:moveTo>
                <a:lnTo>
                  <a:pt x="8167497" y="0"/>
                </a:lnTo>
                <a:lnTo>
                  <a:pt x="8167497" y="1971525"/>
                </a:lnTo>
                <a:lnTo>
                  <a:pt x="0" y="197152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228600" y="8037442"/>
            <a:ext cx="5499032" cy="1574098"/>
          </a:xfrm>
          <a:custGeom>
            <a:avLst/>
            <a:gdLst/>
            <a:ahLst/>
            <a:cxnLst/>
            <a:rect l="l" t="t" r="r" b="b"/>
            <a:pathLst>
              <a:path w="5499032" h="1574098">
                <a:moveTo>
                  <a:pt x="0" y="0"/>
                </a:moveTo>
                <a:lnTo>
                  <a:pt x="5499032" y="0"/>
                </a:lnTo>
                <a:lnTo>
                  <a:pt x="5499032" y="1574097"/>
                </a:lnTo>
                <a:lnTo>
                  <a:pt x="0" y="1574097"/>
                </a:lnTo>
                <a:lnTo>
                  <a:pt x="0" y="0"/>
                </a:lnTo>
                <a:close/>
              </a:path>
            </a:pathLst>
          </a:custGeom>
          <a:blipFill>
            <a:blip r:embed="rId11"/>
            <a:stretch>
              <a:fillRect/>
            </a:stretch>
          </a:blipFill>
        </p:spPr>
      </p:sp>
      <p:sp>
        <p:nvSpPr>
          <p:cNvPr id="10" name="TextBox 10"/>
          <p:cNvSpPr txBox="1"/>
          <p:nvPr/>
        </p:nvSpPr>
        <p:spPr>
          <a:xfrm>
            <a:off x="3998310" y="208629"/>
            <a:ext cx="10291379" cy="1440117"/>
          </a:xfrm>
          <a:prstGeom prst="rect">
            <a:avLst/>
          </a:prstGeom>
        </p:spPr>
        <p:txBody>
          <a:bodyPr lIns="0" tIns="0" rIns="0" bIns="0" rtlCol="0" anchor="t">
            <a:spAutoFit/>
          </a:bodyPr>
          <a:lstStyle/>
          <a:p>
            <a:pPr algn="ctr">
              <a:lnSpc>
                <a:spcPts val="11448"/>
              </a:lnSpc>
            </a:pPr>
            <a:r>
              <a:rPr lang="en-US" sz="8177">
                <a:solidFill>
                  <a:srgbClr val="ECEFF4"/>
                </a:solidFill>
                <a:latin typeface="Times New Roman"/>
                <a:ea typeface="Times New Roman"/>
                <a:cs typeface="Times New Roman"/>
                <a:sym typeface="Times New Roman"/>
              </a:rPr>
              <a:t>TEKNIK MIMARI</a:t>
            </a:r>
          </a:p>
        </p:txBody>
      </p:sp>
      <p:sp>
        <p:nvSpPr>
          <p:cNvPr id="11" name="TextBox 11"/>
          <p:cNvSpPr txBox="1"/>
          <p:nvPr/>
        </p:nvSpPr>
        <p:spPr>
          <a:xfrm>
            <a:off x="2360891" y="2676432"/>
            <a:ext cx="14898409" cy="1076325"/>
          </a:xfrm>
          <a:prstGeom prst="rect">
            <a:avLst/>
          </a:prstGeom>
        </p:spPr>
        <p:txBody>
          <a:bodyPr lIns="0" tIns="0" rIns="0" bIns="0" rtlCol="0" anchor="t">
            <a:spAutoFit/>
          </a:bodyPr>
          <a:lstStyle/>
          <a:p>
            <a:pPr algn="l">
              <a:lnSpc>
                <a:spcPts val="4200"/>
              </a:lnSpc>
            </a:pPr>
            <a:r>
              <a:rPr lang="en-US" sz="3000">
                <a:solidFill>
                  <a:srgbClr val="D9D9D9"/>
                </a:solidFill>
                <a:latin typeface="Times New Roman"/>
                <a:ea typeface="Times New Roman"/>
                <a:cs typeface="Times New Roman"/>
                <a:sym typeface="Times New Roman"/>
              </a:rPr>
              <a:t>Sistemin beyni olan İşaret Dili Modelini, Azure Custom Vision üzerinde sıfırdan eğittik. Bu, internetten bulduğumuz hazır bir model değildir.</a:t>
            </a:r>
          </a:p>
        </p:txBody>
      </p:sp>
      <p:sp>
        <p:nvSpPr>
          <p:cNvPr id="12" name="TextBox 12"/>
          <p:cNvSpPr txBox="1"/>
          <p:nvPr/>
        </p:nvSpPr>
        <p:spPr>
          <a:xfrm>
            <a:off x="2360891" y="6337734"/>
            <a:ext cx="14898409" cy="1076325"/>
          </a:xfrm>
          <a:prstGeom prst="rect">
            <a:avLst/>
          </a:prstGeom>
        </p:spPr>
        <p:txBody>
          <a:bodyPr lIns="0" tIns="0" rIns="0" bIns="0" rtlCol="0" anchor="t">
            <a:spAutoFit/>
          </a:bodyPr>
          <a:lstStyle/>
          <a:p>
            <a:pPr algn="l">
              <a:lnSpc>
                <a:spcPts val="4200"/>
              </a:lnSpc>
            </a:pPr>
            <a:r>
              <a:rPr lang="en-US" sz="3000">
                <a:solidFill>
                  <a:srgbClr val="D9D9D9"/>
                </a:solidFill>
                <a:latin typeface="Times New Roman"/>
                <a:ea typeface="Times New Roman"/>
                <a:cs typeface="Times New Roman"/>
                <a:sym typeface="Times New Roman"/>
              </a:rPr>
              <a:t>Modelimizi eğitmek için en zorlu kısmı, yani veri toplama işlemini kendimiz yaptık. Farklı ortamlarda,farklı açılarda,farklı ışıkta ve farklı işaretler içeren </a:t>
            </a:r>
            <a:r>
              <a:rPr lang="en-US" sz="3000" b="1" u="sng">
                <a:solidFill>
                  <a:srgbClr val="D9D9D9"/>
                </a:solidFill>
                <a:latin typeface="Times New Roman Bold"/>
                <a:ea typeface="Times New Roman Bold"/>
                <a:cs typeface="Times New Roman Bold"/>
                <a:sym typeface="Times New Roman Bold"/>
              </a:rPr>
              <a:t>1317</a:t>
            </a:r>
            <a:r>
              <a:rPr lang="en-US" sz="3000">
                <a:solidFill>
                  <a:srgbClr val="D9D9D9"/>
                </a:solidFill>
                <a:latin typeface="Times New Roman"/>
                <a:ea typeface="Times New Roman"/>
                <a:cs typeface="Times New Roman"/>
                <a:sym typeface="Times New Roman"/>
              </a:rPr>
              <a:t> tane eğitim karesi topladık.</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598671" y="-1743170"/>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1821514" y="455888"/>
            <a:ext cx="14442255" cy="1440117"/>
          </a:xfrm>
          <a:prstGeom prst="rect">
            <a:avLst/>
          </a:prstGeom>
        </p:spPr>
        <p:txBody>
          <a:bodyPr lIns="0" tIns="0" rIns="0" bIns="0" rtlCol="0" anchor="t">
            <a:spAutoFit/>
          </a:bodyPr>
          <a:lstStyle/>
          <a:p>
            <a:pPr algn="ctr">
              <a:lnSpc>
                <a:spcPts val="11448"/>
              </a:lnSpc>
            </a:pPr>
            <a:r>
              <a:rPr lang="en-US" sz="8177">
                <a:solidFill>
                  <a:srgbClr val="ECEFF4"/>
                </a:solidFill>
                <a:latin typeface="Times New Roman"/>
                <a:ea typeface="Times New Roman"/>
                <a:cs typeface="Times New Roman"/>
                <a:sym typeface="Times New Roman"/>
              </a:rPr>
              <a:t>MALIYET </a:t>
            </a:r>
          </a:p>
        </p:txBody>
      </p:sp>
      <p:sp>
        <p:nvSpPr>
          <p:cNvPr id="4" name="TextBox 4"/>
          <p:cNvSpPr txBox="1"/>
          <p:nvPr/>
        </p:nvSpPr>
        <p:spPr>
          <a:xfrm>
            <a:off x="2518423" y="2825399"/>
            <a:ext cx="13566218" cy="1155221"/>
          </a:xfrm>
          <a:prstGeom prst="rect">
            <a:avLst/>
          </a:prstGeom>
        </p:spPr>
        <p:txBody>
          <a:bodyPr lIns="0" tIns="0" rIns="0" bIns="0" rtlCol="0" anchor="t">
            <a:spAutoFit/>
          </a:bodyPr>
          <a:lstStyle/>
          <a:p>
            <a:pPr algn="l">
              <a:lnSpc>
                <a:spcPts val="4576"/>
              </a:lnSpc>
            </a:pPr>
            <a:r>
              <a:rPr lang="en-US" sz="3268">
                <a:solidFill>
                  <a:srgbClr val="ECEFF4"/>
                </a:solidFill>
                <a:latin typeface="Times New Roman"/>
                <a:ea typeface="Times New Roman"/>
                <a:cs typeface="Times New Roman"/>
                <a:sym typeface="Times New Roman"/>
              </a:rPr>
              <a:t>Düşük Başlangıç Maliyeti:</a:t>
            </a:r>
            <a:r>
              <a:rPr lang="en-US" sz="3268">
                <a:solidFill>
                  <a:srgbClr val="D9D9D9"/>
                </a:solidFill>
                <a:latin typeface="Times New Roman"/>
                <a:ea typeface="Times New Roman"/>
                <a:cs typeface="Times New Roman"/>
                <a:sym typeface="Times New Roman"/>
              </a:rPr>
              <a:t> Kullandıkça Öde (Pay-as-you-go) modeli sayesinde, pahalı sunucu yatırımları gerekmez.</a:t>
            </a:r>
          </a:p>
        </p:txBody>
      </p:sp>
      <p:sp>
        <p:nvSpPr>
          <p:cNvPr id="5" name="Freeform 5"/>
          <p:cNvSpPr/>
          <p:nvPr/>
        </p:nvSpPr>
        <p:spPr>
          <a:xfrm rot="-574333">
            <a:off x="-598671"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TextBox 6"/>
          <p:cNvSpPr txBox="1"/>
          <p:nvPr/>
        </p:nvSpPr>
        <p:spPr>
          <a:xfrm>
            <a:off x="2518423" y="4639270"/>
            <a:ext cx="13566218" cy="1155221"/>
          </a:xfrm>
          <a:prstGeom prst="rect">
            <a:avLst/>
          </a:prstGeom>
        </p:spPr>
        <p:txBody>
          <a:bodyPr lIns="0" tIns="0" rIns="0" bIns="0" rtlCol="0" anchor="t">
            <a:spAutoFit/>
          </a:bodyPr>
          <a:lstStyle/>
          <a:p>
            <a:pPr algn="l">
              <a:lnSpc>
                <a:spcPts val="4576"/>
              </a:lnSpc>
            </a:pPr>
            <a:r>
              <a:rPr lang="en-US" sz="3268">
                <a:solidFill>
                  <a:srgbClr val="ECEFF4"/>
                </a:solidFill>
                <a:latin typeface="Times New Roman"/>
                <a:ea typeface="Times New Roman"/>
                <a:cs typeface="Times New Roman"/>
                <a:sym typeface="Times New Roman"/>
              </a:rPr>
              <a:t>Verimli Eğitim: </a:t>
            </a:r>
            <a:r>
              <a:rPr lang="en-US" sz="3268">
                <a:solidFill>
                  <a:srgbClr val="D9D9D9"/>
                </a:solidFill>
                <a:latin typeface="Times New Roman"/>
                <a:ea typeface="Times New Roman"/>
                <a:cs typeface="Times New Roman"/>
                <a:sym typeface="Times New Roman"/>
              </a:rPr>
              <a:t>Modelin eğitimi, Azure'un sağladığı krediler ve saatlik bütçeleme (Advanced Training) ile minimum maliyetle tamamlanmıştır.</a:t>
            </a:r>
          </a:p>
        </p:txBody>
      </p:sp>
      <p:sp>
        <p:nvSpPr>
          <p:cNvPr id="7" name="Freeform 7"/>
          <p:cNvSpPr/>
          <p:nvPr/>
        </p:nvSpPr>
        <p:spPr>
          <a:xfrm>
            <a:off x="1666665" y="2901599"/>
            <a:ext cx="309697" cy="309697"/>
          </a:xfrm>
          <a:custGeom>
            <a:avLst/>
            <a:gdLst/>
            <a:ahLst/>
            <a:cxnLst/>
            <a:rect l="l" t="t" r="r" b="b"/>
            <a:pathLst>
              <a:path w="309697" h="309697">
                <a:moveTo>
                  <a:pt x="0" y="0"/>
                </a:moveTo>
                <a:lnTo>
                  <a:pt x="309698" y="0"/>
                </a:lnTo>
                <a:lnTo>
                  <a:pt x="309698"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1666665" y="4833803"/>
            <a:ext cx="309697" cy="309697"/>
          </a:xfrm>
          <a:custGeom>
            <a:avLst/>
            <a:gdLst/>
            <a:ahLst/>
            <a:cxnLst/>
            <a:rect l="l" t="t" r="r" b="b"/>
            <a:pathLst>
              <a:path w="309697" h="309697">
                <a:moveTo>
                  <a:pt x="0" y="0"/>
                </a:moveTo>
                <a:lnTo>
                  <a:pt x="309698" y="0"/>
                </a:lnTo>
                <a:lnTo>
                  <a:pt x="309698"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TextBox 9"/>
          <p:cNvSpPr txBox="1"/>
          <p:nvPr/>
        </p:nvSpPr>
        <p:spPr>
          <a:xfrm>
            <a:off x="2518423" y="6956541"/>
            <a:ext cx="13566218" cy="1155221"/>
          </a:xfrm>
          <a:prstGeom prst="rect">
            <a:avLst/>
          </a:prstGeom>
        </p:spPr>
        <p:txBody>
          <a:bodyPr lIns="0" tIns="0" rIns="0" bIns="0" rtlCol="0" anchor="t">
            <a:spAutoFit/>
          </a:bodyPr>
          <a:lstStyle/>
          <a:p>
            <a:pPr algn="l">
              <a:lnSpc>
                <a:spcPts val="4576"/>
              </a:lnSpc>
            </a:pPr>
            <a:r>
              <a:rPr lang="en-US" sz="3268">
                <a:solidFill>
                  <a:srgbClr val="ECEFF4"/>
                </a:solidFill>
                <a:latin typeface="Times New Roman"/>
                <a:ea typeface="Times New Roman"/>
                <a:cs typeface="Times New Roman"/>
                <a:sym typeface="Times New Roman"/>
              </a:rPr>
              <a:t>Ölçeklenebilir Giderler:</a:t>
            </a:r>
            <a:r>
              <a:rPr lang="en-US" sz="3268">
                <a:solidFill>
                  <a:srgbClr val="A6A6A6"/>
                </a:solidFill>
                <a:latin typeface="Times New Roman"/>
                <a:ea typeface="Times New Roman"/>
                <a:cs typeface="Times New Roman"/>
                <a:sym typeface="Times New Roman"/>
              </a:rPr>
              <a:t> </a:t>
            </a:r>
            <a:r>
              <a:rPr lang="en-US" sz="3268">
                <a:solidFill>
                  <a:srgbClr val="D9D9D9"/>
                </a:solidFill>
                <a:latin typeface="Times New Roman"/>
                <a:ea typeface="Times New Roman"/>
                <a:cs typeface="Times New Roman"/>
                <a:sym typeface="Times New Roman"/>
              </a:rPr>
              <a:t>API (Custom Vision &amp; Speech) maliyetleri, sadece kullanım başına (yapılan çeviri sayısı) faturalandırılır.</a:t>
            </a:r>
          </a:p>
        </p:txBody>
      </p:sp>
      <p:sp>
        <p:nvSpPr>
          <p:cNvPr id="10" name="Freeform 10"/>
          <p:cNvSpPr/>
          <p:nvPr/>
        </p:nvSpPr>
        <p:spPr>
          <a:xfrm>
            <a:off x="1666665" y="7079524"/>
            <a:ext cx="309697" cy="309697"/>
          </a:xfrm>
          <a:custGeom>
            <a:avLst/>
            <a:gdLst/>
            <a:ahLst/>
            <a:cxnLst/>
            <a:rect l="l" t="t" r="r" b="b"/>
            <a:pathLst>
              <a:path w="309697" h="309697">
                <a:moveTo>
                  <a:pt x="0" y="0"/>
                </a:moveTo>
                <a:lnTo>
                  <a:pt x="309698" y="0"/>
                </a:lnTo>
                <a:lnTo>
                  <a:pt x="309698"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598671" y="-1743170"/>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1922873" y="728057"/>
            <a:ext cx="14442255" cy="1440117"/>
          </a:xfrm>
          <a:prstGeom prst="rect">
            <a:avLst/>
          </a:prstGeom>
        </p:spPr>
        <p:txBody>
          <a:bodyPr lIns="0" tIns="0" rIns="0" bIns="0" rtlCol="0" anchor="t">
            <a:spAutoFit/>
          </a:bodyPr>
          <a:lstStyle/>
          <a:p>
            <a:pPr algn="ctr">
              <a:lnSpc>
                <a:spcPts val="11448"/>
              </a:lnSpc>
            </a:pPr>
            <a:r>
              <a:rPr lang="en-US" sz="8177">
                <a:solidFill>
                  <a:srgbClr val="ECEFF4"/>
                </a:solidFill>
                <a:latin typeface="Times New Roman"/>
                <a:ea typeface="Times New Roman"/>
                <a:cs typeface="Times New Roman"/>
                <a:sym typeface="Times New Roman"/>
              </a:rPr>
              <a:t>UYGULANABILIRLIK</a:t>
            </a:r>
          </a:p>
        </p:txBody>
      </p:sp>
      <p:sp>
        <p:nvSpPr>
          <p:cNvPr id="4" name="TextBox 4"/>
          <p:cNvSpPr txBox="1"/>
          <p:nvPr/>
        </p:nvSpPr>
        <p:spPr>
          <a:xfrm>
            <a:off x="2518423" y="2825399"/>
            <a:ext cx="13566218" cy="1155221"/>
          </a:xfrm>
          <a:prstGeom prst="rect">
            <a:avLst/>
          </a:prstGeom>
        </p:spPr>
        <p:txBody>
          <a:bodyPr lIns="0" tIns="0" rIns="0" bIns="0" rtlCol="0" anchor="t">
            <a:spAutoFit/>
          </a:bodyPr>
          <a:lstStyle/>
          <a:p>
            <a:pPr algn="l">
              <a:lnSpc>
                <a:spcPts val="4576"/>
              </a:lnSpc>
            </a:pPr>
            <a:r>
              <a:rPr lang="en-US" sz="3268">
                <a:solidFill>
                  <a:srgbClr val="ECEFF4"/>
                </a:solidFill>
                <a:latin typeface="Times New Roman"/>
                <a:ea typeface="Times New Roman"/>
                <a:cs typeface="Times New Roman"/>
                <a:sym typeface="Times New Roman"/>
              </a:rPr>
              <a:t>Hızlı Prototipleme:</a:t>
            </a:r>
            <a:r>
              <a:rPr lang="en-US" sz="3268">
                <a:solidFill>
                  <a:srgbClr val="A6A6A6"/>
                </a:solidFill>
                <a:latin typeface="Times New Roman"/>
                <a:ea typeface="Times New Roman"/>
                <a:cs typeface="Times New Roman"/>
                <a:sym typeface="Times New Roman"/>
              </a:rPr>
              <a:t> </a:t>
            </a:r>
            <a:r>
              <a:rPr lang="en-US" sz="3268">
                <a:solidFill>
                  <a:srgbClr val="D9D9D9"/>
                </a:solidFill>
                <a:latin typeface="Times New Roman"/>
                <a:ea typeface="Times New Roman"/>
                <a:cs typeface="Times New Roman"/>
                <a:sym typeface="Times New Roman"/>
              </a:rPr>
              <a:t>Hazır Azure AI servisleri sayesinde çok kısa sürede çalışan bir prototip geliştirmek mümkündür.</a:t>
            </a:r>
          </a:p>
        </p:txBody>
      </p:sp>
      <p:sp>
        <p:nvSpPr>
          <p:cNvPr id="5" name="Freeform 5"/>
          <p:cNvSpPr/>
          <p:nvPr/>
        </p:nvSpPr>
        <p:spPr>
          <a:xfrm rot="-574333">
            <a:off x="-598671"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6" name="TextBox 6"/>
          <p:cNvSpPr txBox="1"/>
          <p:nvPr/>
        </p:nvSpPr>
        <p:spPr>
          <a:xfrm>
            <a:off x="2518423" y="4638219"/>
            <a:ext cx="13566218" cy="1736246"/>
          </a:xfrm>
          <a:prstGeom prst="rect">
            <a:avLst/>
          </a:prstGeom>
        </p:spPr>
        <p:txBody>
          <a:bodyPr lIns="0" tIns="0" rIns="0" bIns="0" rtlCol="0" anchor="t">
            <a:spAutoFit/>
          </a:bodyPr>
          <a:lstStyle/>
          <a:p>
            <a:pPr algn="l">
              <a:lnSpc>
                <a:spcPts val="4576"/>
              </a:lnSpc>
            </a:pPr>
            <a:r>
              <a:rPr lang="en-US" sz="3268">
                <a:solidFill>
                  <a:srgbClr val="ECEFF4"/>
                </a:solidFill>
                <a:latin typeface="Times New Roman"/>
                <a:ea typeface="Times New Roman"/>
                <a:cs typeface="Times New Roman"/>
                <a:sym typeface="Times New Roman"/>
              </a:rPr>
              <a:t>Kolay Entegrasyon:</a:t>
            </a:r>
            <a:r>
              <a:rPr lang="en-US" sz="3268">
                <a:solidFill>
                  <a:srgbClr val="A6A6A6"/>
                </a:solidFill>
                <a:latin typeface="Times New Roman"/>
                <a:ea typeface="Times New Roman"/>
                <a:cs typeface="Times New Roman"/>
                <a:sym typeface="Times New Roman"/>
              </a:rPr>
              <a:t> </a:t>
            </a:r>
            <a:r>
              <a:rPr lang="en-US" sz="3268">
                <a:solidFill>
                  <a:srgbClr val="D9D9D9"/>
                </a:solidFill>
                <a:latin typeface="Times New Roman"/>
                <a:ea typeface="Times New Roman"/>
                <a:cs typeface="Times New Roman"/>
                <a:sym typeface="Times New Roman"/>
              </a:rPr>
              <a:t>Modelimiz bir API uç noktası (Endpoint) olarak çalışır. Bu sayede mevcut mobil bankacılık uygulamalarına, web sitelerine ve şube tabletlerine kolayca entegre edilebilir.</a:t>
            </a:r>
          </a:p>
        </p:txBody>
      </p:sp>
      <p:sp>
        <p:nvSpPr>
          <p:cNvPr id="7" name="Freeform 7"/>
          <p:cNvSpPr/>
          <p:nvPr/>
        </p:nvSpPr>
        <p:spPr>
          <a:xfrm>
            <a:off x="1666665" y="3025424"/>
            <a:ext cx="309697" cy="309697"/>
          </a:xfrm>
          <a:custGeom>
            <a:avLst/>
            <a:gdLst/>
            <a:ahLst/>
            <a:cxnLst/>
            <a:rect l="l" t="t" r="r" b="b"/>
            <a:pathLst>
              <a:path w="309697" h="309697">
                <a:moveTo>
                  <a:pt x="0" y="0"/>
                </a:moveTo>
                <a:lnTo>
                  <a:pt x="309698" y="0"/>
                </a:lnTo>
                <a:lnTo>
                  <a:pt x="309698"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Freeform 8"/>
          <p:cNvSpPr/>
          <p:nvPr/>
        </p:nvSpPr>
        <p:spPr>
          <a:xfrm>
            <a:off x="1666665" y="4833803"/>
            <a:ext cx="309697" cy="309697"/>
          </a:xfrm>
          <a:custGeom>
            <a:avLst/>
            <a:gdLst/>
            <a:ahLst/>
            <a:cxnLst/>
            <a:rect l="l" t="t" r="r" b="b"/>
            <a:pathLst>
              <a:path w="309697" h="309697">
                <a:moveTo>
                  <a:pt x="0" y="0"/>
                </a:moveTo>
                <a:lnTo>
                  <a:pt x="309698" y="0"/>
                </a:lnTo>
                <a:lnTo>
                  <a:pt x="309698"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TextBox 9"/>
          <p:cNvSpPr txBox="1"/>
          <p:nvPr/>
        </p:nvSpPr>
        <p:spPr>
          <a:xfrm>
            <a:off x="2518423" y="6956541"/>
            <a:ext cx="13566218" cy="1736246"/>
          </a:xfrm>
          <a:prstGeom prst="rect">
            <a:avLst/>
          </a:prstGeom>
        </p:spPr>
        <p:txBody>
          <a:bodyPr lIns="0" tIns="0" rIns="0" bIns="0" rtlCol="0" anchor="t">
            <a:spAutoFit/>
          </a:bodyPr>
          <a:lstStyle/>
          <a:p>
            <a:pPr algn="l">
              <a:lnSpc>
                <a:spcPts val="4576"/>
              </a:lnSpc>
            </a:pPr>
            <a:r>
              <a:rPr lang="en-US" sz="3268">
                <a:solidFill>
                  <a:srgbClr val="ECEFF4"/>
                </a:solidFill>
                <a:latin typeface="Times New Roman"/>
                <a:ea typeface="Times New Roman"/>
                <a:cs typeface="Times New Roman"/>
                <a:sym typeface="Times New Roman"/>
              </a:rPr>
              <a:t>Anında Ölçeklenebilirlik:</a:t>
            </a:r>
            <a:r>
              <a:rPr lang="en-US" sz="3268">
                <a:solidFill>
                  <a:srgbClr val="A6A6A6"/>
                </a:solidFill>
                <a:latin typeface="Times New Roman"/>
                <a:ea typeface="Times New Roman"/>
                <a:cs typeface="Times New Roman"/>
                <a:sym typeface="Times New Roman"/>
              </a:rPr>
              <a:t> </a:t>
            </a:r>
            <a:r>
              <a:rPr lang="en-US" sz="3268">
                <a:solidFill>
                  <a:srgbClr val="D9D9D9"/>
                </a:solidFill>
                <a:latin typeface="Times New Roman"/>
                <a:ea typeface="Times New Roman"/>
                <a:cs typeface="Times New Roman"/>
                <a:sym typeface="Times New Roman"/>
              </a:rPr>
              <a:t>Sistem, yarın tüm şubelere veya milyonlarca dijital kullanıcıya hizmet verecek şekilde Azure üzerinde saniyeler içinde ölçeklenebilir.</a:t>
            </a:r>
          </a:p>
        </p:txBody>
      </p:sp>
      <p:sp>
        <p:nvSpPr>
          <p:cNvPr id="10" name="Freeform 10"/>
          <p:cNvSpPr/>
          <p:nvPr/>
        </p:nvSpPr>
        <p:spPr>
          <a:xfrm>
            <a:off x="1666665" y="7127991"/>
            <a:ext cx="309697" cy="309697"/>
          </a:xfrm>
          <a:custGeom>
            <a:avLst/>
            <a:gdLst/>
            <a:ahLst/>
            <a:cxnLst/>
            <a:rect l="l" t="t" r="r" b="b"/>
            <a:pathLst>
              <a:path w="309697" h="309697">
                <a:moveTo>
                  <a:pt x="0" y="0"/>
                </a:moveTo>
                <a:lnTo>
                  <a:pt x="309698" y="0"/>
                </a:lnTo>
                <a:lnTo>
                  <a:pt x="309698"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598671" y="-1743170"/>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1666665" y="815886"/>
            <a:ext cx="14792759" cy="2887917"/>
          </a:xfrm>
          <a:prstGeom prst="rect">
            <a:avLst/>
          </a:prstGeom>
        </p:spPr>
        <p:txBody>
          <a:bodyPr lIns="0" tIns="0" rIns="0" bIns="0" rtlCol="0" anchor="t">
            <a:spAutoFit/>
          </a:bodyPr>
          <a:lstStyle/>
          <a:p>
            <a:pPr algn="ctr">
              <a:lnSpc>
                <a:spcPts val="11448"/>
              </a:lnSpc>
            </a:pPr>
            <a:r>
              <a:rPr lang="en-US" sz="8177">
                <a:solidFill>
                  <a:srgbClr val="ECEFF4"/>
                </a:solidFill>
                <a:latin typeface="Times New Roman"/>
                <a:ea typeface="Times New Roman"/>
                <a:cs typeface="Times New Roman"/>
                <a:sym typeface="Times New Roman"/>
              </a:rPr>
              <a:t>BANKALAR NEDEN BU SISTEME GEÇMELI?</a:t>
            </a:r>
          </a:p>
        </p:txBody>
      </p:sp>
      <p:sp>
        <p:nvSpPr>
          <p:cNvPr id="4" name="Freeform 4"/>
          <p:cNvSpPr/>
          <p:nvPr/>
        </p:nvSpPr>
        <p:spPr>
          <a:xfrm rot="-574333">
            <a:off x="-598671"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2360891" y="3979942"/>
            <a:ext cx="13566218" cy="1155221"/>
          </a:xfrm>
          <a:prstGeom prst="rect">
            <a:avLst/>
          </a:prstGeom>
        </p:spPr>
        <p:txBody>
          <a:bodyPr lIns="0" tIns="0" rIns="0" bIns="0" rtlCol="0" anchor="t">
            <a:spAutoFit/>
          </a:bodyPr>
          <a:lstStyle/>
          <a:p>
            <a:pPr algn="l">
              <a:lnSpc>
                <a:spcPts val="4576"/>
              </a:lnSpc>
            </a:pPr>
            <a:r>
              <a:rPr lang="en-US" sz="3268">
                <a:solidFill>
                  <a:srgbClr val="D9D9D9"/>
                </a:solidFill>
                <a:latin typeface="Times New Roman"/>
                <a:ea typeface="Times New Roman"/>
                <a:cs typeface="Times New Roman"/>
                <a:sym typeface="Times New Roman"/>
              </a:rPr>
              <a:t>Bu sistem, bir sosyal sorumluluk projesinden daha fazlasıdır. Bu, 4 temel alanda doğrudan yatırım getirisidir:</a:t>
            </a:r>
          </a:p>
        </p:txBody>
      </p:sp>
      <p:sp>
        <p:nvSpPr>
          <p:cNvPr id="6" name="TextBox 6"/>
          <p:cNvSpPr txBox="1"/>
          <p:nvPr/>
        </p:nvSpPr>
        <p:spPr>
          <a:xfrm>
            <a:off x="3212820" y="5498220"/>
            <a:ext cx="13566218" cy="574196"/>
          </a:xfrm>
          <a:prstGeom prst="rect">
            <a:avLst/>
          </a:prstGeom>
        </p:spPr>
        <p:txBody>
          <a:bodyPr lIns="0" tIns="0" rIns="0" bIns="0" rtlCol="0" anchor="t">
            <a:spAutoFit/>
          </a:bodyPr>
          <a:lstStyle/>
          <a:p>
            <a:pPr algn="l">
              <a:lnSpc>
                <a:spcPts val="4576"/>
              </a:lnSpc>
            </a:pPr>
            <a:r>
              <a:rPr lang="en-US" sz="3268">
                <a:solidFill>
                  <a:srgbClr val="D9D9D9"/>
                </a:solidFill>
                <a:latin typeface="Times New Roman"/>
                <a:ea typeface="Times New Roman"/>
                <a:cs typeface="Times New Roman"/>
                <a:sym typeface="Times New Roman"/>
              </a:rPr>
              <a:t>Pazar Büyümesi ve Finansal Kapsayıcılık</a:t>
            </a:r>
          </a:p>
        </p:txBody>
      </p:sp>
      <p:sp>
        <p:nvSpPr>
          <p:cNvPr id="7" name="TextBox 7"/>
          <p:cNvSpPr txBox="1"/>
          <p:nvPr/>
        </p:nvSpPr>
        <p:spPr>
          <a:xfrm>
            <a:off x="3212820" y="6209177"/>
            <a:ext cx="13566218" cy="574196"/>
          </a:xfrm>
          <a:prstGeom prst="rect">
            <a:avLst/>
          </a:prstGeom>
        </p:spPr>
        <p:txBody>
          <a:bodyPr lIns="0" tIns="0" rIns="0" bIns="0" rtlCol="0" anchor="t">
            <a:spAutoFit/>
          </a:bodyPr>
          <a:lstStyle/>
          <a:p>
            <a:pPr algn="l">
              <a:lnSpc>
                <a:spcPts val="4576"/>
              </a:lnSpc>
            </a:pPr>
            <a:r>
              <a:rPr lang="en-US" sz="3268">
                <a:solidFill>
                  <a:srgbClr val="D9D9D9"/>
                </a:solidFill>
                <a:latin typeface="Times New Roman"/>
                <a:ea typeface="Times New Roman"/>
                <a:cs typeface="Times New Roman"/>
                <a:sym typeface="Times New Roman"/>
              </a:rPr>
              <a:t>Operasyonel Verimlilik ve Ölçeklenebilirlik</a:t>
            </a:r>
          </a:p>
        </p:txBody>
      </p:sp>
      <p:sp>
        <p:nvSpPr>
          <p:cNvPr id="8" name="TextBox 8"/>
          <p:cNvSpPr txBox="1"/>
          <p:nvPr/>
        </p:nvSpPr>
        <p:spPr>
          <a:xfrm>
            <a:off x="3212820" y="6916723"/>
            <a:ext cx="13566218" cy="574196"/>
          </a:xfrm>
          <a:prstGeom prst="rect">
            <a:avLst/>
          </a:prstGeom>
        </p:spPr>
        <p:txBody>
          <a:bodyPr lIns="0" tIns="0" rIns="0" bIns="0" rtlCol="0" anchor="t">
            <a:spAutoFit/>
          </a:bodyPr>
          <a:lstStyle/>
          <a:p>
            <a:pPr algn="l">
              <a:lnSpc>
                <a:spcPts val="4576"/>
              </a:lnSpc>
            </a:pPr>
            <a:r>
              <a:rPr lang="en-US" sz="3268">
                <a:solidFill>
                  <a:srgbClr val="D9D9D9"/>
                </a:solidFill>
                <a:latin typeface="Times New Roman"/>
                <a:ea typeface="Times New Roman"/>
                <a:cs typeface="Times New Roman"/>
                <a:sym typeface="Times New Roman"/>
              </a:rPr>
              <a:t>Yasal Uyumluluk ve Erişilebilirlik</a:t>
            </a:r>
          </a:p>
        </p:txBody>
      </p:sp>
      <p:sp>
        <p:nvSpPr>
          <p:cNvPr id="9" name="Freeform 9"/>
          <p:cNvSpPr/>
          <p:nvPr/>
        </p:nvSpPr>
        <p:spPr>
          <a:xfrm>
            <a:off x="2360891" y="5668570"/>
            <a:ext cx="309697" cy="309697"/>
          </a:xfrm>
          <a:custGeom>
            <a:avLst/>
            <a:gdLst/>
            <a:ahLst/>
            <a:cxnLst/>
            <a:rect l="l" t="t" r="r" b="b"/>
            <a:pathLst>
              <a:path w="309697" h="309697">
                <a:moveTo>
                  <a:pt x="0" y="0"/>
                </a:moveTo>
                <a:lnTo>
                  <a:pt x="309697" y="0"/>
                </a:lnTo>
                <a:lnTo>
                  <a:pt x="309697"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0" name="Freeform 10"/>
          <p:cNvSpPr/>
          <p:nvPr/>
        </p:nvSpPr>
        <p:spPr>
          <a:xfrm>
            <a:off x="2360891" y="6379527"/>
            <a:ext cx="309697" cy="309697"/>
          </a:xfrm>
          <a:custGeom>
            <a:avLst/>
            <a:gdLst/>
            <a:ahLst/>
            <a:cxnLst/>
            <a:rect l="l" t="t" r="r" b="b"/>
            <a:pathLst>
              <a:path w="309697" h="309697">
                <a:moveTo>
                  <a:pt x="0" y="0"/>
                </a:moveTo>
                <a:lnTo>
                  <a:pt x="309697" y="0"/>
                </a:lnTo>
                <a:lnTo>
                  <a:pt x="309697"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p:cNvSpPr/>
          <p:nvPr/>
        </p:nvSpPr>
        <p:spPr>
          <a:xfrm>
            <a:off x="2360891" y="7087073"/>
            <a:ext cx="309697" cy="309697"/>
          </a:xfrm>
          <a:custGeom>
            <a:avLst/>
            <a:gdLst/>
            <a:ahLst/>
            <a:cxnLst/>
            <a:rect l="l" t="t" r="r" b="b"/>
            <a:pathLst>
              <a:path w="309697" h="309697">
                <a:moveTo>
                  <a:pt x="0" y="0"/>
                </a:moveTo>
                <a:lnTo>
                  <a:pt x="309697" y="0"/>
                </a:lnTo>
                <a:lnTo>
                  <a:pt x="309697"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2" name="TextBox 12"/>
          <p:cNvSpPr txBox="1"/>
          <p:nvPr/>
        </p:nvSpPr>
        <p:spPr>
          <a:xfrm>
            <a:off x="3212820" y="7624269"/>
            <a:ext cx="13566218" cy="574196"/>
          </a:xfrm>
          <a:prstGeom prst="rect">
            <a:avLst/>
          </a:prstGeom>
        </p:spPr>
        <p:txBody>
          <a:bodyPr lIns="0" tIns="0" rIns="0" bIns="0" rtlCol="0" anchor="t">
            <a:spAutoFit/>
          </a:bodyPr>
          <a:lstStyle/>
          <a:p>
            <a:pPr algn="l">
              <a:lnSpc>
                <a:spcPts val="4576"/>
              </a:lnSpc>
            </a:pPr>
            <a:r>
              <a:rPr lang="en-US" sz="3268">
                <a:solidFill>
                  <a:srgbClr val="D9D9D9"/>
                </a:solidFill>
                <a:latin typeface="Times New Roman"/>
                <a:ea typeface="Times New Roman"/>
                <a:cs typeface="Times New Roman"/>
                <a:sym typeface="Times New Roman"/>
              </a:rPr>
              <a:t>Tahmin Edilemez Durumların önüne geçmek için</a:t>
            </a:r>
          </a:p>
        </p:txBody>
      </p:sp>
      <p:sp>
        <p:nvSpPr>
          <p:cNvPr id="13" name="Freeform 13"/>
          <p:cNvSpPr/>
          <p:nvPr/>
        </p:nvSpPr>
        <p:spPr>
          <a:xfrm>
            <a:off x="2360891" y="7794619"/>
            <a:ext cx="309697" cy="309697"/>
          </a:xfrm>
          <a:custGeom>
            <a:avLst/>
            <a:gdLst/>
            <a:ahLst/>
            <a:cxnLst/>
            <a:rect l="l" t="t" r="r" b="b"/>
            <a:pathLst>
              <a:path w="309697" h="309697">
                <a:moveTo>
                  <a:pt x="0" y="0"/>
                </a:moveTo>
                <a:lnTo>
                  <a:pt x="309697" y="0"/>
                </a:lnTo>
                <a:lnTo>
                  <a:pt x="309697"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598671" y="-1743170"/>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668325" y="4041844"/>
            <a:ext cx="12951349" cy="1974712"/>
          </a:xfrm>
          <a:prstGeom prst="rect">
            <a:avLst/>
          </a:prstGeom>
        </p:spPr>
        <p:txBody>
          <a:bodyPr lIns="0" tIns="0" rIns="0" bIns="0" rtlCol="0" anchor="t">
            <a:spAutoFit/>
          </a:bodyPr>
          <a:lstStyle/>
          <a:p>
            <a:pPr algn="ctr">
              <a:lnSpc>
                <a:spcPts val="16107"/>
              </a:lnSpc>
            </a:pPr>
            <a:r>
              <a:rPr lang="en-US" sz="11505" b="1">
                <a:solidFill>
                  <a:srgbClr val="ECEFF4"/>
                </a:solidFill>
                <a:latin typeface="Alexandria Bold"/>
                <a:ea typeface="Alexandria Bold"/>
                <a:cs typeface="Alexandria Bold"/>
                <a:sym typeface="Alexandria Bold"/>
              </a:rPr>
              <a:t>TEŞEKKÜRLER..</a:t>
            </a:r>
          </a:p>
        </p:txBody>
      </p:sp>
      <p:sp>
        <p:nvSpPr>
          <p:cNvPr id="4" name="Freeform 4"/>
          <p:cNvSpPr/>
          <p:nvPr/>
        </p:nvSpPr>
        <p:spPr>
          <a:xfrm rot="-574333">
            <a:off x="-598671"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598671" y="-1743170"/>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400000" flipH="1" flipV="1">
            <a:off x="13890343" y="5516388"/>
            <a:ext cx="4840370" cy="6758253"/>
          </a:xfrm>
          <a:custGeom>
            <a:avLst/>
            <a:gdLst/>
            <a:ahLst/>
            <a:cxnLst/>
            <a:rect l="l" t="t" r="r" b="b"/>
            <a:pathLst>
              <a:path w="4840370" h="6758253">
                <a:moveTo>
                  <a:pt x="4840371" y="6758253"/>
                </a:moveTo>
                <a:lnTo>
                  <a:pt x="0" y="6758253"/>
                </a:lnTo>
                <a:lnTo>
                  <a:pt x="0" y="0"/>
                </a:lnTo>
                <a:lnTo>
                  <a:pt x="4840371" y="0"/>
                </a:lnTo>
                <a:lnTo>
                  <a:pt x="4840371" y="6758253"/>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212327" flipH="1">
            <a:off x="-1633813" y="4706943"/>
            <a:ext cx="7684967" cy="7684967"/>
          </a:xfrm>
          <a:custGeom>
            <a:avLst/>
            <a:gdLst/>
            <a:ahLst/>
            <a:cxnLst/>
            <a:rect l="l" t="t" r="r" b="b"/>
            <a:pathLst>
              <a:path w="7684967" h="7684967">
                <a:moveTo>
                  <a:pt x="7684968" y="0"/>
                </a:moveTo>
                <a:lnTo>
                  <a:pt x="0" y="0"/>
                </a:lnTo>
                <a:lnTo>
                  <a:pt x="0" y="7684968"/>
                </a:lnTo>
                <a:lnTo>
                  <a:pt x="7684968" y="7684968"/>
                </a:lnTo>
                <a:lnTo>
                  <a:pt x="7684968"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Freeform 5"/>
          <p:cNvSpPr/>
          <p:nvPr/>
        </p:nvSpPr>
        <p:spPr>
          <a:xfrm flipH="1">
            <a:off x="-2020970" y="4706943"/>
            <a:ext cx="7684967" cy="7684967"/>
          </a:xfrm>
          <a:custGeom>
            <a:avLst/>
            <a:gdLst/>
            <a:ahLst/>
            <a:cxnLst/>
            <a:rect l="l" t="t" r="r" b="b"/>
            <a:pathLst>
              <a:path w="7684967" h="7684967">
                <a:moveTo>
                  <a:pt x="7684968" y="0"/>
                </a:moveTo>
                <a:lnTo>
                  <a:pt x="0" y="0"/>
                </a:lnTo>
                <a:lnTo>
                  <a:pt x="0" y="7684968"/>
                </a:lnTo>
                <a:lnTo>
                  <a:pt x="7684968" y="7684968"/>
                </a:lnTo>
                <a:lnTo>
                  <a:pt x="7684968"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Freeform 6"/>
          <p:cNvSpPr/>
          <p:nvPr/>
        </p:nvSpPr>
        <p:spPr>
          <a:xfrm rot="-176744" flipV="1">
            <a:off x="12281842" y="-3234705"/>
            <a:ext cx="6992792" cy="6992792"/>
          </a:xfrm>
          <a:custGeom>
            <a:avLst/>
            <a:gdLst/>
            <a:ahLst/>
            <a:cxnLst/>
            <a:rect l="l" t="t" r="r" b="b"/>
            <a:pathLst>
              <a:path w="6992792" h="6992792">
                <a:moveTo>
                  <a:pt x="0" y="6992792"/>
                </a:moveTo>
                <a:lnTo>
                  <a:pt x="6992792" y="6992792"/>
                </a:lnTo>
                <a:lnTo>
                  <a:pt x="6992792" y="0"/>
                </a:lnTo>
                <a:lnTo>
                  <a:pt x="0" y="0"/>
                </a:lnTo>
                <a:lnTo>
                  <a:pt x="0" y="6992792"/>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flipV="1">
            <a:off x="12348517" y="-3496396"/>
            <a:ext cx="6992792" cy="6992792"/>
          </a:xfrm>
          <a:custGeom>
            <a:avLst/>
            <a:gdLst/>
            <a:ahLst/>
            <a:cxnLst/>
            <a:rect l="l" t="t" r="r" b="b"/>
            <a:pathLst>
              <a:path w="6992792" h="6992792">
                <a:moveTo>
                  <a:pt x="0" y="6992792"/>
                </a:moveTo>
                <a:lnTo>
                  <a:pt x="6992792" y="6992792"/>
                </a:lnTo>
                <a:lnTo>
                  <a:pt x="6992792" y="0"/>
                </a:lnTo>
                <a:lnTo>
                  <a:pt x="0" y="0"/>
                </a:lnTo>
                <a:lnTo>
                  <a:pt x="0" y="6992792"/>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8" name="TextBox 8"/>
          <p:cNvSpPr txBox="1"/>
          <p:nvPr/>
        </p:nvSpPr>
        <p:spPr>
          <a:xfrm>
            <a:off x="0" y="3846592"/>
            <a:ext cx="18288000" cy="3038953"/>
          </a:xfrm>
          <a:prstGeom prst="rect">
            <a:avLst/>
          </a:prstGeom>
        </p:spPr>
        <p:txBody>
          <a:bodyPr lIns="0" tIns="0" rIns="0" bIns="0" rtlCol="0" anchor="t">
            <a:spAutoFit/>
          </a:bodyPr>
          <a:lstStyle/>
          <a:p>
            <a:pPr algn="ctr">
              <a:lnSpc>
                <a:spcPts val="12048"/>
              </a:lnSpc>
            </a:pPr>
            <a:r>
              <a:rPr lang="en-US" sz="8606">
                <a:solidFill>
                  <a:srgbClr val="D9D9D9"/>
                </a:solidFill>
                <a:latin typeface="Times New Roman"/>
                <a:ea typeface="Times New Roman"/>
                <a:cs typeface="Times New Roman"/>
                <a:sym typeface="Times New Roman"/>
              </a:rPr>
              <a:t>GERÇEK ZAMANLI </a:t>
            </a:r>
          </a:p>
          <a:p>
            <a:pPr algn="ctr">
              <a:lnSpc>
                <a:spcPts val="12048"/>
              </a:lnSpc>
            </a:pPr>
            <a:r>
              <a:rPr lang="en-US" sz="8606">
                <a:solidFill>
                  <a:srgbClr val="D9D9D9"/>
                </a:solidFill>
                <a:latin typeface="Times New Roman"/>
                <a:ea typeface="Times New Roman"/>
                <a:cs typeface="Times New Roman"/>
                <a:sym typeface="Times New Roman"/>
              </a:rPr>
              <a:t>IŞARET DILI ÇEVIRMENI</a:t>
            </a:r>
          </a:p>
        </p:txBody>
      </p:sp>
      <p:sp>
        <p:nvSpPr>
          <p:cNvPr id="9" name="TextBox 9"/>
          <p:cNvSpPr txBox="1"/>
          <p:nvPr/>
        </p:nvSpPr>
        <p:spPr>
          <a:xfrm>
            <a:off x="3205732" y="1084229"/>
            <a:ext cx="11876536" cy="2031862"/>
          </a:xfrm>
          <a:prstGeom prst="rect">
            <a:avLst/>
          </a:prstGeom>
        </p:spPr>
        <p:txBody>
          <a:bodyPr lIns="0" tIns="0" rIns="0" bIns="0" rtlCol="0" anchor="t">
            <a:spAutoFit/>
          </a:bodyPr>
          <a:lstStyle/>
          <a:p>
            <a:pPr algn="ctr">
              <a:lnSpc>
                <a:spcPts val="16107"/>
              </a:lnSpc>
            </a:pPr>
            <a:r>
              <a:rPr lang="en-US" sz="11505">
                <a:solidFill>
                  <a:srgbClr val="D9D9D9"/>
                </a:solidFill>
                <a:latin typeface="Times New Roman"/>
                <a:ea typeface="Times New Roman"/>
                <a:cs typeface="Times New Roman"/>
                <a:sym typeface="Times New Roman"/>
              </a:rPr>
              <a:t>SilentLink</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598671" y="-1743170"/>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74333">
            <a:off x="-598671"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AutoShape 4"/>
          <p:cNvSpPr/>
          <p:nvPr/>
        </p:nvSpPr>
        <p:spPr>
          <a:xfrm>
            <a:off x="4541415" y="9464180"/>
            <a:ext cx="11672841" cy="0"/>
          </a:xfrm>
          <a:prstGeom prst="line">
            <a:avLst/>
          </a:prstGeom>
          <a:ln w="9525" cap="flat">
            <a:solidFill>
              <a:srgbClr val="545454"/>
            </a:solidFill>
            <a:prstDash val="solid"/>
            <a:headEnd type="none" w="sm" len="sm"/>
            <a:tailEnd type="none" w="sm" len="sm"/>
          </a:ln>
        </p:spPr>
      </p:sp>
      <p:sp>
        <p:nvSpPr>
          <p:cNvPr id="5" name="Freeform 5"/>
          <p:cNvSpPr/>
          <p:nvPr/>
        </p:nvSpPr>
        <p:spPr>
          <a:xfrm>
            <a:off x="3064008" y="2422181"/>
            <a:ext cx="309697" cy="309697"/>
          </a:xfrm>
          <a:custGeom>
            <a:avLst/>
            <a:gdLst/>
            <a:ahLst/>
            <a:cxnLst/>
            <a:rect l="l" t="t" r="r" b="b"/>
            <a:pathLst>
              <a:path w="309697" h="309697">
                <a:moveTo>
                  <a:pt x="0" y="0"/>
                </a:moveTo>
                <a:lnTo>
                  <a:pt x="309697" y="0"/>
                </a:lnTo>
                <a:lnTo>
                  <a:pt x="309697"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4541415" y="195840"/>
            <a:ext cx="9205169" cy="1440117"/>
          </a:xfrm>
          <a:prstGeom prst="rect">
            <a:avLst/>
          </a:prstGeom>
        </p:spPr>
        <p:txBody>
          <a:bodyPr lIns="0" tIns="0" rIns="0" bIns="0" rtlCol="0" anchor="t">
            <a:spAutoFit/>
          </a:bodyPr>
          <a:lstStyle/>
          <a:p>
            <a:pPr algn="ctr">
              <a:lnSpc>
                <a:spcPts val="11448"/>
              </a:lnSpc>
            </a:pPr>
            <a:r>
              <a:rPr lang="en-US" sz="8177">
                <a:solidFill>
                  <a:srgbClr val="D9D9D9"/>
                </a:solidFill>
                <a:latin typeface="Times New Roman"/>
                <a:ea typeface="Times New Roman"/>
                <a:cs typeface="Times New Roman"/>
                <a:sym typeface="Times New Roman"/>
              </a:rPr>
              <a:t>PROBLEM</a:t>
            </a:r>
          </a:p>
        </p:txBody>
      </p:sp>
      <p:sp>
        <p:nvSpPr>
          <p:cNvPr id="7" name="TextBox 7"/>
          <p:cNvSpPr txBox="1"/>
          <p:nvPr/>
        </p:nvSpPr>
        <p:spPr>
          <a:xfrm>
            <a:off x="3443857" y="2175341"/>
            <a:ext cx="11400286" cy="1736246"/>
          </a:xfrm>
          <a:prstGeom prst="rect">
            <a:avLst/>
          </a:prstGeom>
        </p:spPr>
        <p:txBody>
          <a:bodyPr lIns="0" tIns="0" rIns="0" bIns="0" rtlCol="0" anchor="t">
            <a:spAutoFit/>
          </a:bodyPr>
          <a:lstStyle/>
          <a:p>
            <a:pPr algn="ctr">
              <a:lnSpc>
                <a:spcPts val="4576"/>
              </a:lnSpc>
              <a:spcBef>
                <a:spcPct val="0"/>
              </a:spcBef>
            </a:pPr>
            <a:r>
              <a:rPr lang="en-US" sz="3268">
                <a:solidFill>
                  <a:srgbClr val="D9D9D9"/>
                </a:solidFill>
                <a:latin typeface="Times New Roman"/>
                <a:ea typeface="Times New Roman"/>
                <a:cs typeface="Times New Roman"/>
                <a:sym typeface="Times New Roman"/>
              </a:rPr>
              <a:t>Türkiye'de yaklaşık 3 milyon işitme engelli vatandaşımız var. Bu büyük potansiyel müşteri kitlesi, bankacılık hizmetlerine etkin ve hızlı erişimde zorluk yaşıyor.</a:t>
            </a:r>
          </a:p>
        </p:txBody>
      </p:sp>
      <p:sp>
        <p:nvSpPr>
          <p:cNvPr id="8" name="TextBox 8"/>
          <p:cNvSpPr txBox="1"/>
          <p:nvPr/>
        </p:nvSpPr>
        <p:spPr>
          <a:xfrm>
            <a:off x="3443857" y="4580018"/>
            <a:ext cx="11400286" cy="2253136"/>
          </a:xfrm>
          <a:prstGeom prst="rect">
            <a:avLst/>
          </a:prstGeom>
        </p:spPr>
        <p:txBody>
          <a:bodyPr lIns="0" tIns="0" rIns="0" bIns="0" rtlCol="0" anchor="t">
            <a:spAutoFit/>
          </a:bodyPr>
          <a:lstStyle/>
          <a:p>
            <a:pPr algn="ctr">
              <a:lnSpc>
                <a:spcPts val="4436"/>
              </a:lnSpc>
              <a:spcBef>
                <a:spcPct val="0"/>
              </a:spcBef>
            </a:pPr>
            <a:r>
              <a:rPr lang="en-US" sz="3168">
                <a:solidFill>
                  <a:srgbClr val="D9D9D9"/>
                </a:solidFill>
                <a:latin typeface="Times New Roman"/>
                <a:ea typeface="Times New Roman"/>
                <a:cs typeface="Times New Roman"/>
                <a:sym typeface="Times New Roman"/>
              </a:rPr>
              <a:t>İşaret dili bilen banka personeli sayısı engelli birey sayısına oranla yetersiz kalmaktadır. Bu durum, günlük finansal işlemler sırasında iletişim kopukluğuna ve hizmet kalitesinin düşmesine neden olmaktadır.</a:t>
            </a:r>
          </a:p>
        </p:txBody>
      </p:sp>
      <p:sp>
        <p:nvSpPr>
          <p:cNvPr id="9" name="TextBox 9"/>
          <p:cNvSpPr txBox="1"/>
          <p:nvPr/>
        </p:nvSpPr>
        <p:spPr>
          <a:xfrm>
            <a:off x="3443857" y="7181232"/>
            <a:ext cx="11400286" cy="1155221"/>
          </a:xfrm>
          <a:prstGeom prst="rect">
            <a:avLst/>
          </a:prstGeom>
        </p:spPr>
        <p:txBody>
          <a:bodyPr lIns="0" tIns="0" rIns="0" bIns="0" rtlCol="0" anchor="t">
            <a:spAutoFit/>
          </a:bodyPr>
          <a:lstStyle/>
          <a:p>
            <a:pPr algn="ctr">
              <a:lnSpc>
                <a:spcPts val="4576"/>
              </a:lnSpc>
              <a:spcBef>
                <a:spcPct val="0"/>
              </a:spcBef>
            </a:pPr>
            <a:r>
              <a:rPr lang="en-US" sz="3268">
                <a:solidFill>
                  <a:srgbClr val="D9D9D9"/>
                </a:solidFill>
                <a:latin typeface="Times New Roman"/>
                <a:ea typeface="Times New Roman"/>
                <a:cs typeface="Times New Roman"/>
                <a:sym typeface="Times New Roman"/>
              </a:rPr>
              <a:t>Bizim fikrimiz, bu engeli Yapay Zeka teknolojisiyle ortadan kaldırmayı hedeflemektedir.</a:t>
            </a:r>
          </a:p>
        </p:txBody>
      </p:sp>
      <p:sp>
        <p:nvSpPr>
          <p:cNvPr id="10" name="Freeform 10"/>
          <p:cNvSpPr/>
          <p:nvPr/>
        </p:nvSpPr>
        <p:spPr>
          <a:xfrm>
            <a:off x="3064008" y="7419975"/>
            <a:ext cx="309697" cy="309697"/>
          </a:xfrm>
          <a:custGeom>
            <a:avLst/>
            <a:gdLst/>
            <a:ahLst/>
            <a:cxnLst/>
            <a:rect l="l" t="t" r="r" b="b"/>
            <a:pathLst>
              <a:path w="309697" h="309697">
                <a:moveTo>
                  <a:pt x="0" y="0"/>
                </a:moveTo>
                <a:lnTo>
                  <a:pt x="309697" y="0"/>
                </a:lnTo>
                <a:lnTo>
                  <a:pt x="309697"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p:cNvSpPr/>
          <p:nvPr/>
        </p:nvSpPr>
        <p:spPr>
          <a:xfrm>
            <a:off x="3064008" y="4833803"/>
            <a:ext cx="309697" cy="309697"/>
          </a:xfrm>
          <a:custGeom>
            <a:avLst/>
            <a:gdLst/>
            <a:ahLst/>
            <a:cxnLst/>
            <a:rect l="l" t="t" r="r" b="b"/>
            <a:pathLst>
              <a:path w="309697" h="309697">
                <a:moveTo>
                  <a:pt x="0" y="0"/>
                </a:moveTo>
                <a:lnTo>
                  <a:pt x="309697" y="0"/>
                </a:lnTo>
                <a:lnTo>
                  <a:pt x="309697" y="309697"/>
                </a:lnTo>
                <a:lnTo>
                  <a:pt x="0" y="3096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598671" y="-1743170"/>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74333">
            <a:off x="-598671"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AutoShape 4"/>
          <p:cNvSpPr/>
          <p:nvPr/>
        </p:nvSpPr>
        <p:spPr>
          <a:xfrm>
            <a:off x="4541415" y="9464180"/>
            <a:ext cx="11672841" cy="0"/>
          </a:xfrm>
          <a:prstGeom prst="line">
            <a:avLst/>
          </a:prstGeom>
          <a:ln w="9525" cap="flat">
            <a:solidFill>
              <a:srgbClr val="545454"/>
            </a:solidFill>
            <a:prstDash val="solid"/>
            <a:headEnd type="none" w="sm" len="sm"/>
            <a:tailEnd type="none" w="sm" len="sm"/>
          </a:ln>
        </p:spPr>
      </p:sp>
      <p:sp>
        <p:nvSpPr>
          <p:cNvPr id="5" name="Freeform 5"/>
          <p:cNvSpPr/>
          <p:nvPr/>
        </p:nvSpPr>
        <p:spPr>
          <a:xfrm>
            <a:off x="1199340" y="0"/>
            <a:ext cx="4744879" cy="10287000"/>
          </a:xfrm>
          <a:custGeom>
            <a:avLst/>
            <a:gdLst/>
            <a:ahLst/>
            <a:cxnLst/>
            <a:rect l="l" t="t" r="r" b="b"/>
            <a:pathLst>
              <a:path w="4744879" h="10287000">
                <a:moveTo>
                  <a:pt x="0" y="0"/>
                </a:moveTo>
                <a:lnTo>
                  <a:pt x="4744878" y="0"/>
                </a:lnTo>
                <a:lnTo>
                  <a:pt x="4744878" y="10287000"/>
                </a:lnTo>
                <a:lnTo>
                  <a:pt x="0" y="10287000"/>
                </a:lnTo>
                <a:lnTo>
                  <a:pt x="0" y="0"/>
                </a:lnTo>
                <a:close/>
              </a:path>
            </a:pathLst>
          </a:custGeom>
          <a:blipFill>
            <a:blip r:embed="rId6"/>
            <a:stretch>
              <a:fillRect/>
            </a:stretch>
          </a:blipFill>
        </p:spPr>
      </p:sp>
      <p:sp>
        <p:nvSpPr>
          <p:cNvPr id="6" name="Freeform 6"/>
          <p:cNvSpPr/>
          <p:nvPr/>
        </p:nvSpPr>
        <p:spPr>
          <a:xfrm>
            <a:off x="12342009" y="0"/>
            <a:ext cx="4744879" cy="10287000"/>
          </a:xfrm>
          <a:custGeom>
            <a:avLst/>
            <a:gdLst/>
            <a:ahLst/>
            <a:cxnLst/>
            <a:rect l="l" t="t" r="r" b="b"/>
            <a:pathLst>
              <a:path w="4744879" h="10287000">
                <a:moveTo>
                  <a:pt x="0" y="0"/>
                </a:moveTo>
                <a:lnTo>
                  <a:pt x="4744879" y="0"/>
                </a:lnTo>
                <a:lnTo>
                  <a:pt x="4744879" y="10287000"/>
                </a:lnTo>
                <a:lnTo>
                  <a:pt x="0" y="10287000"/>
                </a:lnTo>
                <a:lnTo>
                  <a:pt x="0" y="0"/>
                </a:lnTo>
                <a:close/>
              </a:path>
            </a:pathLst>
          </a:custGeom>
          <a:blipFill>
            <a:blip r:embed="rId7"/>
            <a:stretch>
              <a:fillRect/>
            </a:stretch>
          </a:blipFill>
        </p:spPr>
      </p:sp>
      <p:sp>
        <p:nvSpPr>
          <p:cNvPr id="7" name="TextBox 7"/>
          <p:cNvSpPr txBox="1"/>
          <p:nvPr/>
        </p:nvSpPr>
        <p:spPr>
          <a:xfrm>
            <a:off x="6184116" y="3637365"/>
            <a:ext cx="5919769" cy="1670398"/>
          </a:xfrm>
          <a:prstGeom prst="rect">
            <a:avLst/>
          </a:prstGeom>
        </p:spPr>
        <p:txBody>
          <a:bodyPr lIns="0" tIns="0" rIns="0" bIns="0" rtlCol="0" anchor="t">
            <a:spAutoFit/>
          </a:bodyPr>
          <a:lstStyle/>
          <a:p>
            <a:pPr algn="ctr">
              <a:lnSpc>
                <a:spcPts val="6619"/>
              </a:lnSpc>
            </a:pPr>
            <a:r>
              <a:rPr lang="en-US" sz="4727">
                <a:solidFill>
                  <a:srgbClr val="FFFFFF"/>
                </a:solidFill>
                <a:latin typeface="Times New Roman"/>
                <a:ea typeface="Times New Roman"/>
                <a:cs typeface="Times New Roman"/>
                <a:sym typeface="Times New Roman"/>
              </a:rPr>
              <a:t>09.06.2020 tarihinde</a:t>
            </a:r>
          </a:p>
          <a:p>
            <a:pPr algn="ctr">
              <a:lnSpc>
                <a:spcPts val="6619"/>
              </a:lnSpc>
              <a:spcBef>
                <a:spcPct val="0"/>
              </a:spcBef>
            </a:pPr>
            <a:r>
              <a:rPr lang="en-US" sz="4727">
                <a:solidFill>
                  <a:srgbClr val="FFFFFF"/>
                </a:solidFill>
                <a:latin typeface="Times New Roman"/>
                <a:ea typeface="Times New Roman"/>
                <a:cs typeface="Times New Roman"/>
                <a:sym typeface="Times New Roman"/>
              </a:rPr>
              <a:t>yaşanmış bir nihai örnek</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TextBox 2"/>
          <p:cNvSpPr txBox="1"/>
          <p:nvPr/>
        </p:nvSpPr>
        <p:spPr>
          <a:xfrm>
            <a:off x="3158747" y="208629"/>
            <a:ext cx="11970506" cy="1440117"/>
          </a:xfrm>
          <a:prstGeom prst="rect">
            <a:avLst/>
          </a:prstGeom>
        </p:spPr>
        <p:txBody>
          <a:bodyPr lIns="0" tIns="0" rIns="0" bIns="0" rtlCol="0" anchor="t">
            <a:spAutoFit/>
          </a:bodyPr>
          <a:lstStyle/>
          <a:p>
            <a:pPr algn="ctr">
              <a:lnSpc>
                <a:spcPts val="11448"/>
              </a:lnSpc>
            </a:pPr>
            <a:r>
              <a:rPr lang="en-US" sz="8177">
                <a:solidFill>
                  <a:srgbClr val="D9D9D9"/>
                </a:solidFill>
                <a:latin typeface="Times New Roman"/>
                <a:ea typeface="Times New Roman"/>
                <a:cs typeface="Times New Roman"/>
                <a:sym typeface="Times New Roman"/>
              </a:rPr>
              <a:t>AMAÇ</a:t>
            </a:r>
          </a:p>
        </p:txBody>
      </p:sp>
      <p:sp>
        <p:nvSpPr>
          <p:cNvPr id="3" name="TextBox 3"/>
          <p:cNvSpPr txBox="1"/>
          <p:nvPr/>
        </p:nvSpPr>
        <p:spPr>
          <a:xfrm>
            <a:off x="1969610" y="2494514"/>
            <a:ext cx="14476855" cy="3545032"/>
          </a:xfrm>
          <a:prstGeom prst="rect">
            <a:avLst/>
          </a:prstGeom>
        </p:spPr>
        <p:txBody>
          <a:bodyPr lIns="0" tIns="0" rIns="0" bIns="0" rtlCol="0" anchor="t">
            <a:spAutoFit/>
          </a:bodyPr>
          <a:lstStyle/>
          <a:p>
            <a:pPr algn="ctr">
              <a:lnSpc>
                <a:spcPts val="6496"/>
              </a:lnSpc>
            </a:pPr>
            <a:r>
              <a:rPr lang="en-US" sz="4640">
                <a:solidFill>
                  <a:srgbClr val="ECEFF4"/>
                </a:solidFill>
                <a:latin typeface="Times New Roman"/>
                <a:ea typeface="Times New Roman"/>
                <a:cs typeface="Times New Roman"/>
                <a:sym typeface="Times New Roman"/>
              </a:rPr>
              <a:t>Bağımsız, Güvenli ve Anlık İletişim Sağlamak</a:t>
            </a:r>
          </a:p>
          <a:p>
            <a:pPr algn="ctr">
              <a:lnSpc>
                <a:spcPts val="5416"/>
              </a:lnSpc>
              <a:spcBef>
                <a:spcPct val="0"/>
              </a:spcBef>
            </a:pPr>
            <a:r>
              <a:rPr lang="en-US" sz="3868">
                <a:solidFill>
                  <a:srgbClr val="D9D9D9"/>
                </a:solidFill>
                <a:latin typeface="Times New Roman"/>
                <a:ea typeface="Times New Roman"/>
                <a:cs typeface="Times New Roman"/>
                <a:sym typeface="Times New Roman"/>
              </a:rPr>
              <a:t>Microsoft Azure Yapay Zeka hizmetlerini kullanarak canlı görüşme esnasında işaret dilini metne çeviren, aynı şekilde konuşmaları da altyazı olarak gösteren bir servis oluşturmak. Bu sayede işitme engelli bireyin herhangi bir tercümana ihtiyaç duymadan bağımsız bir iletişim kurması. </a:t>
            </a:r>
          </a:p>
        </p:txBody>
      </p:sp>
      <p:sp>
        <p:nvSpPr>
          <p:cNvPr id="4" name="Freeform 4"/>
          <p:cNvSpPr/>
          <p:nvPr/>
        </p:nvSpPr>
        <p:spPr>
          <a:xfrm rot="5400000">
            <a:off x="-450576" y="-1479894"/>
            <a:ext cx="4840370" cy="6758253"/>
          </a:xfrm>
          <a:custGeom>
            <a:avLst/>
            <a:gdLst/>
            <a:ahLst/>
            <a:cxnLst/>
            <a:rect l="l" t="t" r="r" b="b"/>
            <a:pathLst>
              <a:path w="4840370" h="6758253">
                <a:moveTo>
                  <a:pt x="0" y="0"/>
                </a:moveTo>
                <a:lnTo>
                  <a:pt x="4840371" y="0"/>
                </a:lnTo>
                <a:lnTo>
                  <a:pt x="4840371"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574333">
            <a:off x="-244708"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450576" y="-1479894"/>
            <a:ext cx="4840370" cy="6758253"/>
          </a:xfrm>
          <a:custGeom>
            <a:avLst/>
            <a:gdLst/>
            <a:ahLst/>
            <a:cxnLst/>
            <a:rect l="l" t="t" r="r" b="b"/>
            <a:pathLst>
              <a:path w="4840370" h="6758253">
                <a:moveTo>
                  <a:pt x="0" y="0"/>
                </a:moveTo>
                <a:lnTo>
                  <a:pt x="4840371" y="0"/>
                </a:lnTo>
                <a:lnTo>
                  <a:pt x="4840371"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74333">
            <a:off x="-244708"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028700" y="2410008"/>
            <a:ext cx="11896382" cy="5754875"/>
          </a:xfrm>
          <a:custGeom>
            <a:avLst/>
            <a:gdLst/>
            <a:ahLst/>
            <a:cxnLst/>
            <a:rect l="l" t="t" r="r" b="b"/>
            <a:pathLst>
              <a:path w="11896382" h="5754875">
                <a:moveTo>
                  <a:pt x="0" y="0"/>
                </a:moveTo>
                <a:lnTo>
                  <a:pt x="11896382" y="0"/>
                </a:lnTo>
                <a:lnTo>
                  <a:pt x="11896382" y="5754875"/>
                </a:lnTo>
                <a:lnTo>
                  <a:pt x="0" y="5754875"/>
                </a:lnTo>
                <a:lnTo>
                  <a:pt x="0" y="0"/>
                </a:lnTo>
                <a:close/>
              </a:path>
            </a:pathLst>
          </a:custGeom>
          <a:blipFill>
            <a:blip r:embed="rId6"/>
            <a:stretch>
              <a:fillRect/>
            </a:stretch>
          </a:blipFill>
        </p:spPr>
      </p:sp>
      <p:sp>
        <p:nvSpPr>
          <p:cNvPr id="5" name="Freeform 5"/>
          <p:cNvSpPr/>
          <p:nvPr/>
        </p:nvSpPr>
        <p:spPr>
          <a:xfrm>
            <a:off x="13233133" y="1028700"/>
            <a:ext cx="4129145" cy="8927880"/>
          </a:xfrm>
          <a:custGeom>
            <a:avLst/>
            <a:gdLst/>
            <a:ahLst/>
            <a:cxnLst/>
            <a:rect l="l" t="t" r="r" b="b"/>
            <a:pathLst>
              <a:path w="4129145" h="8927880">
                <a:moveTo>
                  <a:pt x="0" y="0"/>
                </a:moveTo>
                <a:lnTo>
                  <a:pt x="4129144" y="0"/>
                </a:lnTo>
                <a:lnTo>
                  <a:pt x="4129144" y="8927880"/>
                </a:lnTo>
                <a:lnTo>
                  <a:pt x="0" y="8927880"/>
                </a:lnTo>
                <a:lnTo>
                  <a:pt x="0" y="0"/>
                </a:lnTo>
                <a:close/>
              </a:path>
            </a:pathLst>
          </a:custGeom>
          <a:blipFill>
            <a:blip r:embed="rId7"/>
            <a:stretch>
              <a:fillRect/>
            </a:stretch>
          </a:blipFill>
        </p:spPr>
      </p:sp>
      <p:sp>
        <p:nvSpPr>
          <p:cNvPr id="6" name="TextBox 6"/>
          <p:cNvSpPr txBox="1"/>
          <p:nvPr/>
        </p:nvSpPr>
        <p:spPr>
          <a:xfrm>
            <a:off x="3158747" y="208629"/>
            <a:ext cx="11970506" cy="1440117"/>
          </a:xfrm>
          <a:prstGeom prst="rect">
            <a:avLst/>
          </a:prstGeom>
        </p:spPr>
        <p:txBody>
          <a:bodyPr lIns="0" tIns="0" rIns="0" bIns="0" rtlCol="0" anchor="t">
            <a:spAutoFit/>
          </a:bodyPr>
          <a:lstStyle/>
          <a:p>
            <a:pPr algn="ctr">
              <a:lnSpc>
                <a:spcPts val="11448"/>
              </a:lnSpc>
            </a:pPr>
            <a:r>
              <a:rPr lang="en-US" sz="8177">
                <a:solidFill>
                  <a:srgbClr val="ECEFF4"/>
                </a:solidFill>
                <a:latin typeface="Times New Roman"/>
                <a:ea typeface="Times New Roman"/>
                <a:cs typeface="Times New Roman"/>
                <a:sym typeface="Times New Roman"/>
              </a:rPr>
              <a:t>SILENTLINK</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450576" y="-1479894"/>
            <a:ext cx="4840370" cy="6758253"/>
          </a:xfrm>
          <a:custGeom>
            <a:avLst/>
            <a:gdLst/>
            <a:ahLst/>
            <a:cxnLst/>
            <a:rect l="l" t="t" r="r" b="b"/>
            <a:pathLst>
              <a:path w="4840370" h="6758253">
                <a:moveTo>
                  <a:pt x="0" y="0"/>
                </a:moveTo>
                <a:lnTo>
                  <a:pt x="4840371" y="0"/>
                </a:lnTo>
                <a:lnTo>
                  <a:pt x="4840371"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74333">
            <a:off x="-244708"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028700" y="2417071"/>
            <a:ext cx="11817994" cy="5702182"/>
          </a:xfrm>
          <a:custGeom>
            <a:avLst/>
            <a:gdLst/>
            <a:ahLst/>
            <a:cxnLst/>
            <a:rect l="l" t="t" r="r" b="b"/>
            <a:pathLst>
              <a:path w="11817994" h="5702182">
                <a:moveTo>
                  <a:pt x="0" y="0"/>
                </a:moveTo>
                <a:lnTo>
                  <a:pt x="11817994" y="0"/>
                </a:lnTo>
                <a:lnTo>
                  <a:pt x="11817994" y="5702182"/>
                </a:lnTo>
                <a:lnTo>
                  <a:pt x="0" y="5702182"/>
                </a:lnTo>
                <a:lnTo>
                  <a:pt x="0" y="0"/>
                </a:lnTo>
                <a:close/>
              </a:path>
            </a:pathLst>
          </a:custGeom>
          <a:blipFill>
            <a:blip r:embed="rId6"/>
            <a:stretch>
              <a:fillRect/>
            </a:stretch>
          </a:blipFill>
        </p:spPr>
      </p:sp>
      <p:sp>
        <p:nvSpPr>
          <p:cNvPr id="5" name="Freeform 5"/>
          <p:cNvSpPr/>
          <p:nvPr/>
        </p:nvSpPr>
        <p:spPr>
          <a:xfrm>
            <a:off x="13153367" y="1028700"/>
            <a:ext cx="4105933" cy="8877692"/>
          </a:xfrm>
          <a:custGeom>
            <a:avLst/>
            <a:gdLst/>
            <a:ahLst/>
            <a:cxnLst/>
            <a:rect l="l" t="t" r="r" b="b"/>
            <a:pathLst>
              <a:path w="4105933" h="8877692">
                <a:moveTo>
                  <a:pt x="0" y="0"/>
                </a:moveTo>
                <a:lnTo>
                  <a:pt x="4105933" y="0"/>
                </a:lnTo>
                <a:lnTo>
                  <a:pt x="4105933" y="8877692"/>
                </a:lnTo>
                <a:lnTo>
                  <a:pt x="0" y="8877692"/>
                </a:lnTo>
                <a:lnTo>
                  <a:pt x="0" y="0"/>
                </a:lnTo>
                <a:close/>
              </a:path>
            </a:pathLst>
          </a:custGeom>
          <a:blipFill>
            <a:blip r:embed="rId7"/>
            <a:stretch>
              <a:fillRect/>
            </a:stretch>
          </a:blipFill>
        </p:spPr>
      </p:sp>
      <p:sp>
        <p:nvSpPr>
          <p:cNvPr id="6" name="TextBox 6"/>
          <p:cNvSpPr txBox="1"/>
          <p:nvPr/>
        </p:nvSpPr>
        <p:spPr>
          <a:xfrm>
            <a:off x="3158747" y="208629"/>
            <a:ext cx="11970506" cy="1440117"/>
          </a:xfrm>
          <a:prstGeom prst="rect">
            <a:avLst/>
          </a:prstGeom>
        </p:spPr>
        <p:txBody>
          <a:bodyPr lIns="0" tIns="0" rIns="0" bIns="0" rtlCol="0" anchor="t">
            <a:spAutoFit/>
          </a:bodyPr>
          <a:lstStyle/>
          <a:p>
            <a:pPr algn="ctr">
              <a:lnSpc>
                <a:spcPts val="11448"/>
              </a:lnSpc>
            </a:pPr>
            <a:r>
              <a:rPr lang="en-US" sz="8177">
                <a:solidFill>
                  <a:srgbClr val="ECEFF4"/>
                </a:solidFill>
                <a:latin typeface="Times New Roman"/>
                <a:ea typeface="Times New Roman"/>
                <a:cs typeface="Times New Roman"/>
                <a:sym typeface="Times New Roman"/>
              </a:rPr>
              <a:t>SILENTLINK</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450576" y="-1479894"/>
            <a:ext cx="4840370" cy="6758253"/>
          </a:xfrm>
          <a:custGeom>
            <a:avLst/>
            <a:gdLst/>
            <a:ahLst/>
            <a:cxnLst/>
            <a:rect l="l" t="t" r="r" b="b"/>
            <a:pathLst>
              <a:path w="4840370" h="6758253">
                <a:moveTo>
                  <a:pt x="0" y="0"/>
                </a:moveTo>
                <a:lnTo>
                  <a:pt x="4840371" y="0"/>
                </a:lnTo>
                <a:lnTo>
                  <a:pt x="4840371"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74333">
            <a:off x="-244708"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028700" y="2410008"/>
            <a:ext cx="11730718" cy="5674735"/>
          </a:xfrm>
          <a:custGeom>
            <a:avLst/>
            <a:gdLst/>
            <a:ahLst/>
            <a:cxnLst/>
            <a:rect l="l" t="t" r="r" b="b"/>
            <a:pathLst>
              <a:path w="11730718" h="5674735">
                <a:moveTo>
                  <a:pt x="0" y="0"/>
                </a:moveTo>
                <a:lnTo>
                  <a:pt x="11730718" y="0"/>
                </a:lnTo>
                <a:lnTo>
                  <a:pt x="11730718" y="5674735"/>
                </a:lnTo>
                <a:lnTo>
                  <a:pt x="0" y="5674735"/>
                </a:lnTo>
                <a:lnTo>
                  <a:pt x="0" y="0"/>
                </a:lnTo>
                <a:close/>
              </a:path>
            </a:pathLst>
          </a:custGeom>
          <a:blipFill>
            <a:blip r:embed="rId6"/>
            <a:stretch>
              <a:fillRect/>
            </a:stretch>
          </a:blipFill>
        </p:spPr>
      </p:sp>
      <p:sp>
        <p:nvSpPr>
          <p:cNvPr id="5" name="Freeform 5"/>
          <p:cNvSpPr/>
          <p:nvPr/>
        </p:nvSpPr>
        <p:spPr>
          <a:xfrm>
            <a:off x="13266801" y="1028700"/>
            <a:ext cx="3992499" cy="8632431"/>
          </a:xfrm>
          <a:custGeom>
            <a:avLst/>
            <a:gdLst/>
            <a:ahLst/>
            <a:cxnLst/>
            <a:rect l="l" t="t" r="r" b="b"/>
            <a:pathLst>
              <a:path w="3992499" h="8632431">
                <a:moveTo>
                  <a:pt x="0" y="0"/>
                </a:moveTo>
                <a:lnTo>
                  <a:pt x="3992499" y="0"/>
                </a:lnTo>
                <a:lnTo>
                  <a:pt x="3992499" y="8632431"/>
                </a:lnTo>
                <a:lnTo>
                  <a:pt x="0" y="8632431"/>
                </a:lnTo>
                <a:lnTo>
                  <a:pt x="0" y="0"/>
                </a:lnTo>
                <a:close/>
              </a:path>
            </a:pathLst>
          </a:custGeom>
          <a:blipFill>
            <a:blip r:embed="rId7"/>
            <a:stretch>
              <a:fillRect/>
            </a:stretch>
          </a:blipFill>
        </p:spPr>
      </p:sp>
      <p:sp>
        <p:nvSpPr>
          <p:cNvPr id="6" name="TextBox 6"/>
          <p:cNvSpPr txBox="1"/>
          <p:nvPr/>
        </p:nvSpPr>
        <p:spPr>
          <a:xfrm>
            <a:off x="3158747" y="208629"/>
            <a:ext cx="11970506" cy="1440117"/>
          </a:xfrm>
          <a:prstGeom prst="rect">
            <a:avLst/>
          </a:prstGeom>
        </p:spPr>
        <p:txBody>
          <a:bodyPr lIns="0" tIns="0" rIns="0" bIns="0" rtlCol="0" anchor="t">
            <a:spAutoFit/>
          </a:bodyPr>
          <a:lstStyle/>
          <a:p>
            <a:pPr algn="ctr">
              <a:lnSpc>
                <a:spcPts val="11448"/>
              </a:lnSpc>
            </a:pPr>
            <a:r>
              <a:rPr lang="en-US" sz="8177">
                <a:solidFill>
                  <a:srgbClr val="ECEFF4"/>
                </a:solidFill>
                <a:latin typeface="Times New Roman"/>
                <a:ea typeface="Times New Roman"/>
                <a:cs typeface="Times New Roman"/>
                <a:sym typeface="Times New Roman"/>
              </a:rPr>
              <a:t>SILENTLINK</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8B1D3F"/>
        </a:solidFill>
        <a:effectLst/>
      </p:bgPr>
    </p:bg>
    <p:spTree>
      <p:nvGrpSpPr>
        <p:cNvPr id="1" name=""/>
        <p:cNvGrpSpPr/>
        <p:nvPr/>
      </p:nvGrpSpPr>
      <p:grpSpPr>
        <a:xfrm>
          <a:off x="0" y="0"/>
          <a:ext cx="0" cy="0"/>
          <a:chOff x="0" y="0"/>
          <a:chExt cx="0" cy="0"/>
        </a:xfrm>
      </p:grpSpPr>
      <p:sp>
        <p:nvSpPr>
          <p:cNvPr id="2" name="Freeform 2"/>
          <p:cNvSpPr/>
          <p:nvPr/>
        </p:nvSpPr>
        <p:spPr>
          <a:xfrm rot="5400000">
            <a:off x="-450576" y="-1479894"/>
            <a:ext cx="4840370" cy="6758253"/>
          </a:xfrm>
          <a:custGeom>
            <a:avLst/>
            <a:gdLst/>
            <a:ahLst/>
            <a:cxnLst/>
            <a:rect l="l" t="t" r="r" b="b"/>
            <a:pathLst>
              <a:path w="4840370" h="6758253">
                <a:moveTo>
                  <a:pt x="0" y="0"/>
                </a:moveTo>
                <a:lnTo>
                  <a:pt x="4840371" y="0"/>
                </a:lnTo>
                <a:lnTo>
                  <a:pt x="4840371" y="6758253"/>
                </a:lnTo>
                <a:lnTo>
                  <a:pt x="0" y="675825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74333">
            <a:off x="-244708" y="5498906"/>
            <a:ext cx="4840370" cy="6758253"/>
          </a:xfrm>
          <a:custGeom>
            <a:avLst/>
            <a:gdLst/>
            <a:ahLst/>
            <a:cxnLst/>
            <a:rect l="l" t="t" r="r" b="b"/>
            <a:pathLst>
              <a:path w="4840370" h="6758253">
                <a:moveTo>
                  <a:pt x="0" y="0"/>
                </a:moveTo>
                <a:lnTo>
                  <a:pt x="4840370" y="0"/>
                </a:lnTo>
                <a:lnTo>
                  <a:pt x="4840370" y="6758253"/>
                </a:lnTo>
                <a:lnTo>
                  <a:pt x="0" y="67582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028700" y="2410008"/>
            <a:ext cx="11868356" cy="5741317"/>
          </a:xfrm>
          <a:custGeom>
            <a:avLst/>
            <a:gdLst/>
            <a:ahLst/>
            <a:cxnLst/>
            <a:rect l="l" t="t" r="r" b="b"/>
            <a:pathLst>
              <a:path w="11868356" h="5741317">
                <a:moveTo>
                  <a:pt x="0" y="0"/>
                </a:moveTo>
                <a:lnTo>
                  <a:pt x="11868356" y="0"/>
                </a:lnTo>
                <a:lnTo>
                  <a:pt x="11868356" y="5741317"/>
                </a:lnTo>
                <a:lnTo>
                  <a:pt x="0" y="5741317"/>
                </a:lnTo>
                <a:lnTo>
                  <a:pt x="0" y="0"/>
                </a:lnTo>
                <a:close/>
              </a:path>
            </a:pathLst>
          </a:custGeom>
          <a:blipFill>
            <a:blip r:embed="rId6"/>
            <a:stretch>
              <a:fillRect/>
            </a:stretch>
          </a:blipFill>
        </p:spPr>
      </p:sp>
      <p:sp>
        <p:nvSpPr>
          <p:cNvPr id="5" name="Freeform 5"/>
          <p:cNvSpPr/>
          <p:nvPr/>
        </p:nvSpPr>
        <p:spPr>
          <a:xfrm>
            <a:off x="13341915" y="1028700"/>
            <a:ext cx="3917385" cy="8470022"/>
          </a:xfrm>
          <a:custGeom>
            <a:avLst/>
            <a:gdLst/>
            <a:ahLst/>
            <a:cxnLst/>
            <a:rect l="l" t="t" r="r" b="b"/>
            <a:pathLst>
              <a:path w="3917385" h="8470022">
                <a:moveTo>
                  <a:pt x="0" y="0"/>
                </a:moveTo>
                <a:lnTo>
                  <a:pt x="3917385" y="0"/>
                </a:lnTo>
                <a:lnTo>
                  <a:pt x="3917385" y="8470022"/>
                </a:lnTo>
                <a:lnTo>
                  <a:pt x="0" y="8470022"/>
                </a:lnTo>
                <a:lnTo>
                  <a:pt x="0" y="0"/>
                </a:lnTo>
                <a:close/>
              </a:path>
            </a:pathLst>
          </a:custGeom>
          <a:blipFill>
            <a:blip r:embed="rId7"/>
            <a:stretch>
              <a:fillRect/>
            </a:stretch>
          </a:blipFill>
        </p:spPr>
      </p:sp>
      <p:sp>
        <p:nvSpPr>
          <p:cNvPr id="6" name="TextBox 6"/>
          <p:cNvSpPr txBox="1"/>
          <p:nvPr/>
        </p:nvSpPr>
        <p:spPr>
          <a:xfrm>
            <a:off x="3158747" y="208629"/>
            <a:ext cx="11970506" cy="1440117"/>
          </a:xfrm>
          <a:prstGeom prst="rect">
            <a:avLst/>
          </a:prstGeom>
        </p:spPr>
        <p:txBody>
          <a:bodyPr lIns="0" tIns="0" rIns="0" bIns="0" rtlCol="0" anchor="t">
            <a:spAutoFit/>
          </a:bodyPr>
          <a:lstStyle/>
          <a:p>
            <a:pPr algn="ctr">
              <a:lnSpc>
                <a:spcPts val="11448"/>
              </a:lnSpc>
            </a:pPr>
            <a:r>
              <a:rPr lang="en-US" sz="8177">
                <a:solidFill>
                  <a:srgbClr val="ECEFF4"/>
                </a:solidFill>
                <a:latin typeface="Times New Roman"/>
                <a:ea typeface="Times New Roman"/>
                <a:cs typeface="Times New Roman"/>
                <a:sym typeface="Times New Roman"/>
              </a:rPr>
              <a:t>SILENTLINK</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465</Words>
  <Application>Microsoft Office PowerPoint</Application>
  <PresentationFormat>Özel</PresentationFormat>
  <Paragraphs>40</Paragraphs>
  <Slides>16</Slides>
  <Notes>0</Notes>
  <HiddenSlides>0</HiddenSlides>
  <MMClips>1</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16</vt:i4>
      </vt:variant>
    </vt:vector>
  </HeadingPairs>
  <TitlesOfParts>
    <vt:vector size="22" baseType="lpstr">
      <vt:lpstr>Times New Roman</vt:lpstr>
      <vt:lpstr>Arial</vt:lpstr>
      <vt:lpstr>Alexandria Bold</vt:lpstr>
      <vt:lpstr>Calibri</vt:lpstr>
      <vt:lpstr>Times New Roman Bold</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dc:title>
  <cp:lastModifiedBy>Ömer Faruk Sipar</cp:lastModifiedBy>
  <cp:revision>2</cp:revision>
  <dcterms:created xsi:type="dcterms:W3CDTF">2006-08-16T00:00:00Z</dcterms:created>
  <dcterms:modified xsi:type="dcterms:W3CDTF">2025-10-24T11:52:59Z</dcterms:modified>
  <dc:identifier>DAG2o5BbvjE</dc:identifier>
</cp:coreProperties>
</file>

<file path=docProps/thumbnail.jpeg>
</file>